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314F-24DE-4450-8508-4AA555DFADFC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D471-DD4A-4016-BDDD-8054F8696AD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2D471-DD4A-4016-BDDD-8054F8696AD2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7372E2-26D6-4284-BFF5-36940C52167E}" type="datetimeFigureOut">
              <a:rPr lang="th-TH" smtClean="0"/>
              <a:pPr/>
              <a:t>03/12/56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709C13-5079-4126-99A4-CADA6780D8A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428860" y="1071546"/>
            <a:ext cx="5786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n-US" sz="3600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alibri"/>
                <a:cs typeface="Angsana New" pitchFamily="18" charset="-34"/>
              </a:rPr>
              <a:t>  </a:t>
            </a:r>
            <a:r>
              <a:rPr lang="th-TH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alibri"/>
                <a:cs typeface="Angsana New" pitchFamily="18" charset="-34"/>
              </a:rPr>
              <a:t>ระบบ</a:t>
            </a:r>
            <a:r>
              <a:rPr lang="en-US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alibri"/>
                <a:cs typeface="Angsana New" pitchFamily="18" charset="-34"/>
              </a:rPr>
              <a:t> 2 </a:t>
            </a:r>
            <a:r>
              <a:rPr lang="th-TH" sz="4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alibri"/>
                <a:cs typeface="Angsana New" pitchFamily="18" charset="-34"/>
              </a:rPr>
              <a:t>สาร  แผนภูมิสมดุล เหล็ก - คาร์บอน</a:t>
            </a:r>
          </a:p>
          <a:p>
            <a:pPr marL="342900" lvl="0" indent="-342900">
              <a:lnSpc>
                <a:spcPct val="200000"/>
              </a:lnSpc>
              <a:buFont typeface="Wingdings" pitchFamily="2" charset="2"/>
              <a:buChar char="q"/>
            </a:pPr>
            <a:endParaRPr lang="en-US" sz="4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28992" y="1142984"/>
            <a:ext cx="27799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ea typeface="Calibri"/>
                <a:cs typeface="Angsana New" pitchFamily="18" charset="-34"/>
              </a:rPr>
              <a:t>แผนภูมิสมดุล</a:t>
            </a:r>
            <a:endParaRPr lang="th-TH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:\งานนู๋ยุ้ย\ปี3(2551)\เทอม 2\PTE 302(Teaching)\งานแผนการสอน\งานกลุ่ม\รูป teaching\4.12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428980" y="1314543"/>
            <a:ext cx="5857664" cy="418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500166" y="5643578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 แผนภูมิ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ที่ละลายได้ดีในสถานะของเหลวและละลายได้บางส่วนในสถานะของแข็งและจะเกิดปฏิกิริยาเพอริ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เทกติก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28662" y="121442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1000"/>
              </a:spcAft>
            </a:pP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5)	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ชนิดสามารถละลายได้ดีในสภาพของเหลว แต่จะไม่สามารถละลายได้ในสภาพของแข็งแลจะให้สารประกอบเชิงโลหะรูปแบบ </a:t>
            </a:r>
            <a:r>
              <a:rPr lang="en-US" dirty="0" err="1" smtClean="0">
                <a:latin typeface="Angsana New" pitchFamily="18" charset="-34"/>
                <a:ea typeface="Calibri"/>
                <a:cs typeface="Angsana New" pitchFamily="18" charset="-34"/>
              </a:rPr>
              <a:t>A</a:t>
            </a:r>
            <a:r>
              <a:rPr lang="en-US" baseline="-25000" dirty="0" err="1" smtClean="0">
                <a:latin typeface="Angsana New" pitchFamily="18" charset="-34"/>
                <a:ea typeface="Calibri"/>
                <a:cs typeface="Angsana New" pitchFamily="18" charset="-34"/>
              </a:rPr>
              <a:t>m</a:t>
            </a:r>
            <a:r>
              <a:rPr lang="en-US" dirty="0" err="1" smtClean="0">
                <a:latin typeface="Angsana New" pitchFamily="18" charset="-34"/>
                <a:ea typeface="Calibri"/>
                <a:cs typeface="Angsana New" pitchFamily="18" charset="-34"/>
              </a:rPr>
              <a:t>B</a:t>
            </a:r>
            <a:r>
              <a:rPr lang="en-US" baseline="-25000" dirty="0" err="1" smtClean="0">
                <a:latin typeface="Angsana New" pitchFamily="18" charset="-34"/>
                <a:ea typeface="Calibri"/>
                <a:cs typeface="Angsana New" pitchFamily="18" charset="-34"/>
              </a:rPr>
              <a:t>n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pic>
        <p:nvPicPr>
          <p:cNvPr id="4" name="รูปภาพ 3" descr="D:\งานนู๋ยุ้ย\ปี3(2551)\เทอม 2\PTE 302(Teaching)\งานแผนการสอน\งานกลุ่ม\รูป teaching\4.13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46927" y="2357430"/>
            <a:ext cx="863991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1500166" y="6110607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 แผนภูมิสมดุลของโลหะแมกนีเซียมและซิลิคอนที่ให้สารประกอบเชิงโลหะ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28662" y="1467699"/>
            <a:ext cx="72866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แผนภูมิสมดุลชนิดนี้จะประกอบไปด้วยโลหะ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ชนิดที่จะสามารถละลายได้ดีในสภาพหลอมเหลวแต่ไม่สามารถได้ในสภาพของแข็ง โดยมีข้อสังเกตที่จุด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ในแผนภูมิสมดุลดังนี้</a:t>
            </a:r>
          </a:p>
          <a:p>
            <a:endParaRPr lang="th-TH" sz="1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ถ้าพิจารณาจากจุด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ไปทางซ้ายของแผนภูมิจะปรากฏพื้นที่ของแผนภูมิสมดุล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Mg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Si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Mg </a:t>
            </a:r>
          </a:p>
          <a:p>
            <a:pPr>
              <a:buFont typeface="Arial" pitchFamily="34" charset="0"/>
              <a:buChar char="•"/>
            </a:pPr>
            <a:endParaRPr lang="th-TH" sz="1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เมื่อพิจารณาจากจุด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ไปทางขวามือจะปรากฏแผนภูมิสมดุลของ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Mg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Si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Si </a:t>
            </a:r>
          </a:p>
          <a:p>
            <a:pPr>
              <a:buFont typeface="Arial" pitchFamily="34" charset="0"/>
              <a:buChar char="•"/>
            </a:pPr>
            <a:endParaRPr lang="th-TH" sz="1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ถ้าสารประกอบ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baseline="-25000" dirty="0" err="1" smtClean="0">
                <a:latin typeface="Angsana New" pitchFamily="18" charset="-34"/>
                <a:cs typeface="Angsana New" pitchFamily="18" charset="-34"/>
              </a:rPr>
              <a:t>m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baseline="-25000" dirty="0" err="1" smtClean="0">
                <a:latin typeface="Angsana New" pitchFamily="18" charset="-34"/>
                <a:cs typeface="Angsana New" pitchFamily="18" charset="-34"/>
              </a:rPr>
              <a:t>n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ไม่มีการแตกตัวก่อนจึงจุดหลอมเหลวเรียกว่า 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Congruent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แต่ถ้ามีการแตกตัวก่อนถึงจุดหลอมเหลวเรียก 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Non –</a:t>
            </a:r>
            <a:r>
              <a:rPr lang="th-TH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congruent</a:t>
            </a:r>
            <a:endParaRPr lang="en-US" b="1" i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Documents and Settings\yui\Desktop\รูปแนน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837583"/>
            <a:ext cx="6000791" cy="459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5786" y="1785926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ปฏิกิริยายู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เทกตอยด์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ปฏิกิริยา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ที่สารละลายของแข็งที่มีส่วนผสมแน่นอนและอุณหภูมิ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คงที่เกิด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การเปลี่ยนแปลงเป็นของแข็งสองเฟสโดยเกิดนิวเคลียสขึ้นพร้อม ๆ กัน และของแข็งทั้ง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สองจะ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มีส่วนผสมแตกต่างกัน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เกิด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กับเหล็กและซีเมนไทต์ที่อุณหภูมิทั้งสอง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723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จาก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แผนภูมินี้จุดยู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เทกตอยด์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จะเกิดจากเฟสออ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สเทนไนต์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ที่จุด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ที่มีคาร์บอนอยู่ร้อยละ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0.85</a:t>
            </a:r>
          </a:p>
          <a:p>
            <a:pPr marL="514350" indent="-514350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- 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อุณหภูมิลดลงจะเกิดการแตกตัวให้</a:t>
            </a:r>
            <a:r>
              <a:rPr lang="th-TH" b="1" i="1" dirty="0" err="1">
                <a:latin typeface="Angsana New" pitchFamily="18" charset="-34"/>
                <a:cs typeface="Angsana New" pitchFamily="18" charset="-34"/>
              </a:rPr>
              <a:t>เฟอร์ไรต์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ที่จุด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b="1" i="1" dirty="0">
                <a:latin typeface="Angsana New" pitchFamily="18" charset="-34"/>
                <a:cs typeface="Angsana New" pitchFamily="18" charset="-34"/>
              </a:rPr>
              <a:t>ซีเมนไทต์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ที่จุด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โดยจะเกิดสลับกันเป็นแถบบาง ๆ ที่เราเรียกว่า </a:t>
            </a:r>
            <a:r>
              <a:rPr lang="th-TH" b="1" i="1" dirty="0" err="1">
                <a:latin typeface="Angsana New" pitchFamily="18" charset="-34"/>
                <a:cs typeface="Angsana New" pitchFamily="18" charset="-34"/>
              </a:rPr>
              <a:t>เพิร์ลไลต์</a:t>
            </a:r>
            <a:r>
              <a:rPr lang="th-TH" b="1" i="1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i="1" dirty="0" err="1">
                <a:latin typeface="Angsana New" pitchFamily="18" charset="-34"/>
                <a:cs typeface="Angsana New" pitchFamily="18" charset="-34"/>
              </a:rPr>
              <a:t>Pearlite</a:t>
            </a:r>
            <a:r>
              <a:rPr lang="en-US" b="1" i="1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b="1" i="1" dirty="0">
                <a:latin typeface="Angsana New" pitchFamily="18" charset="-34"/>
                <a:cs typeface="Angsana New" pitchFamily="18" charset="-34"/>
              </a:rPr>
              <a:t>โครงสร้างยู</a:t>
            </a:r>
            <a:r>
              <a:rPr lang="th-TH" b="1" i="1" dirty="0" err="1">
                <a:latin typeface="Angsana New" pitchFamily="18" charset="-34"/>
                <a:cs typeface="Angsana New" pitchFamily="18" charset="-34"/>
              </a:rPr>
              <a:t>เทกตอยด์</a:t>
            </a:r>
            <a:endParaRPr lang="th-TH" b="1" i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500166" y="6143644"/>
            <a:ext cx="664373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ea typeface="Times New Roman"/>
                <a:cs typeface="Angsana New"/>
              </a:rPr>
              <a:t>รูป </a:t>
            </a:r>
            <a:r>
              <a:rPr lang="th-TH" sz="2400" dirty="0" smtClean="0">
                <a:latin typeface="Angsana New"/>
                <a:ea typeface="Times New Roman"/>
                <a:cs typeface="Angsana New"/>
              </a:rPr>
              <a:t>ลักษณะของแผนภูมิสมดุลของเหล็กกับคาร์บอนในช่วงปฏิกิริยาเพอริ</a:t>
            </a:r>
            <a:r>
              <a:rPr lang="th-TH" sz="2400" dirty="0" err="1" smtClean="0">
                <a:latin typeface="Angsana New"/>
                <a:ea typeface="Times New Roman"/>
                <a:cs typeface="Angsana New"/>
              </a:rPr>
              <a:t>เทกติก</a:t>
            </a:r>
            <a:endParaRPr lang="en-US" sz="1600" dirty="0">
              <a:ea typeface="Calibri"/>
              <a:cs typeface="Angsana New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Documents and Settings\yui\Desktop\รูปแนน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1354" y="1714488"/>
            <a:ext cx="522672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14546" y="6072206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เส้น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ต่าง ๆ ที่สำคัญในแผนภูมิสมดุลเหล็กกับคาร์บอน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Documents and Settings\yui\Desktop\รูปแนน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846513" cy="449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28662" y="1857364"/>
            <a:ext cx="771530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/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เส้นต่างๆในแผนภูมิ      </a:t>
            </a:r>
          </a:p>
          <a:p>
            <a:pPr marL="20955"/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      - เส้น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A</a:t>
            </a:r>
            <a:r>
              <a:rPr lang="en-US" baseline="-250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0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อยู่ในช่วงอุณหภูมิ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210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จะไม่มีการเปลี่ยนแปลงใด ๆ </a:t>
            </a:r>
            <a:endParaRPr lang="th-TH" dirty="0"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20955"/>
            <a:endParaRPr lang="th-TH" sz="1600" dirty="0" smtClean="0"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20955"/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      - เส้น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 A</a:t>
            </a:r>
            <a:r>
              <a:rPr lang="en-US" baseline="-250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1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อยู่ในช่วงอุณหภูมิ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723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จะเกิดการเปลี่ยนแปลงเฟสแบบปฏิกิริยายู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เทกตอยด์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จากออ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สเทนไนต์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เปลี่ยนเป็น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เฟอร์ไรต์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และซีเมนไทต์</a:t>
            </a:r>
          </a:p>
          <a:p>
            <a:pPr marL="20955"/>
            <a:endParaRPr lang="en-US" sz="1600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20955"/>
            <a:r>
              <a:rPr lang="th-TH" dirty="0">
                <a:latin typeface="Angsana New" pitchFamily="18" charset="-34"/>
                <a:ea typeface="Times New Roman"/>
                <a:cs typeface="Angsana New" pitchFamily="18" charset="-34"/>
              </a:rPr>
              <a:t>       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- เส้น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A</a:t>
            </a:r>
            <a:r>
              <a:rPr lang="en-US" baseline="-250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2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อยู่ในช่วงอุณหภูมิ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768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จะมีการเปลี่ยนแปลงคุณสมบัติทางแม่เหล็กของเหล็กแอลฟา ทำให้แม่เหล็กไม่สามารถดูดได้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20955"/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         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57224" y="1971154"/>
            <a:ext cx="77867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/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       - เส้น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A</a:t>
            </a:r>
            <a:r>
              <a:rPr lang="en-US" baseline="-250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3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อยู่ในช่วงอุณหภูมิ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723 - 912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เฟอร์ไรต์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จะแยกออกจากออ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สเทนไนต์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ในระหว่างการทำให้เย็นตัวลงหรืออาจกล่าวได้ว่า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เฟอร์ไรต์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เริ่มมีการเปลี่ยนเฟสไปเป็นออ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สเทนไนต์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ทั้งหมด เมื่อถูกเผาให้ร้อนขึ้น</a:t>
            </a:r>
          </a:p>
          <a:p>
            <a:pPr marL="20955"/>
            <a:endParaRPr lang="en-US" sz="1600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20955"/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        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-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เส้น </a:t>
            </a:r>
            <a:r>
              <a:rPr lang="en-US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A</a:t>
            </a:r>
            <a:r>
              <a:rPr lang="en-US" baseline="-25000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cm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ซึ่งอยู่ในช่วงอุณหภูมิ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723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ถึง </a:t>
            </a:r>
            <a:r>
              <a:rPr lang="en-US" dirty="0" smtClean="0">
                <a:latin typeface="Angsana New" pitchFamily="18" charset="-34"/>
                <a:ea typeface="Times New Roman"/>
                <a:cs typeface="Angsana New" pitchFamily="18" charset="-34"/>
              </a:rPr>
              <a:t>1,147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จะเป็นเส้นที่แสดงการละลายอิ่มตัวของคาร์บอนในออ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สเทนไนต์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ซึ่งอยู่เหนือปฏิกิริยายู</a:t>
            </a:r>
            <a:r>
              <a:rPr lang="th-TH" dirty="0" err="1" smtClean="0">
                <a:latin typeface="Angsana New" pitchFamily="18" charset="-34"/>
                <a:ea typeface="Times New Roman"/>
                <a:cs typeface="Angsana New" pitchFamily="18" charset="-34"/>
              </a:rPr>
              <a:t>เทกตอยด์</a:t>
            </a:r>
            <a:r>
              <a:rPr lang="th-TH" dirty="0" smtClean="0">
                <a:latin typeface="Angsana New" pitchFamily="18" charset="-34"/>
                <a:ea typeface="Times New Roman"/>
                <a:cs typeface="Angsana New" pitchFamily="18" charset="-34"/>
              </a:rPr>
              <a:t> ซึ่งการเย็นตัวในช่วงนี้จะทำให้ซีเมนไทต์ตกผลึกออกมา</a:t>
            </a:r>
          </a:p>
          <a:p>
            <a:pPr marL="20955"/>
            <a:endParaRPr lang="th-TH" sz="1600" dirty="0" smtClean="0"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20955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- เส้น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คือเส้นที่มีการเปลี่ยนแปลงเฟสจากออ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สเทนไนต์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ไปเป็น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เฟอร์ไรต์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28892" y="574127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ลักษณะ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การเปลี่ยนแปลงโครงสร้างของเหล็กกล้า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dirty="0">
                <a:latin typeface="Angsana New" pitchFamily="18" charset="-34"/>
                <a:cs typeface="Angsana New" pitchFamily="18" charset="-34"/>
              </a:rPr>
            </a:b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ที่มีคาร์บอนร้อยละ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0.2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โดยการปล่อยให้เย็นตัวช้า ๆ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Documents and Settings\yui\Desktop\รูปแนน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474472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42976" y="1571612"/>
            <a:ext cx="678657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แผนภูมิสมดุลระบบ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สาร สามารถ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แบ่งออกได้เป็น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ประเภท ตามลักษณะ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การละลายของสารผสม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endParaRPr lang="th-TH" sz="1800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ชนิดสามารถละลายเข้ากันได้ทั้งสภาพของเหลวและของแข็ง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endParaRPr lang="en-US" sz="1100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โลหะ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ชนิดละลายเข้ากันได้ดีในสภาพหลอมเหลว แต่ไม่สามารถละลายได้ในสภาพของแข็ง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3587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แผนภูมิสมดุลเหล็กกับคาร์บอน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57356" y="5715016"/>
            <a:ext cx="56436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algn="ctr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Angsana New" pitchFamily="18" charset="-34"/>
                <a:ea typeface="Times New Roman"/>
                <a:cs typeface="Angsana New" pitchFamily="18" charset="-34"/>
              </a:rPr>
              <a:t>รูปที่</a:t>
            </a:r>
            <a:r>
              <a:rPr lang="en-US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 4.18 </a:t>
            </a:r>
            <a:r>
              <a:rPr lang="th-TH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ลักษณะการเปลี่ยนแปลงโครงสร้างของเหล็กกล้า</a:t>
            </a:r>
            <a:r>
              <a:rPr lang="en-US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  <a:t/>
            </a:r>
            <a:br>
              <a:rPr lang="en-US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</a:br>
            <a:r>
              <a:rPr lang="th-TH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ที่มีคาร์บอนร้อยละ </a:t>
            </a:r>
            <a:r>
              <a:rPr lang="en-US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1 </a:t>
            </a:r>
            <a:r>
              <a:rPr lang="th-TH" sz="2400" dirty="0" smtClean="0">
                <a:latin typeface="Angsana New" pitchFamily="18" charset="-34"/>
                <a:ea typeface="Times New Roman"/>
                <a:cs typeface="Angsana New" pitchFamily="18" charset="-34"/>
              </a:rPr>
              <a:t>โดยการปล่อยให้เย็นตัวช้า ๆ</a:t>
            </a:r>
            <a:endParaRPr lang="en-US" sz="1600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Documents and Settings\yui\Desktop\รูปแนน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1643050"/>
            <a:ext cx="459377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14414" y="1500174"/>
            <a:ext cx="67151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arenR" startAt="3"/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ชนิดสามารถละลายได้ดีในสภาพของเหลว แต่จะสามารถละลายได้บางส่วนในสภาพของแข็งและจะเกิดปฏิกิริยายู</a:t>
            </a:r>
            <a:r>
              <a:rPr lang="th-TH" dirty="0" err="1" smtClean="0">
                <a:latin typeface="Angsana New" pitchFamily="18" charset="-34"/>
                <a:ea typeface="Calibri"/>
                <a:cs typeface="Angsana New" pitchFamily="18" charset="-34"/>
              </a:rPr>
              <a:t>เทกติก</a:t>
            </a:r>
            <a:endParaRPr lang="th-TH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arenR" startAt="3"/>
            </a:pPr>
            <a:endParaRPr lang="en-US" sz="1600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arenR" startAt="3"/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ชนิดสามารถละลายได้ดีในสภาพของเหลว แต่ละลายได้บางส่วนในสภาพของแข็งและให้ปฏิกิริยาเพอริ</a:t>
            </a:r>
            <a:r>
              <a:rPr lang="th-TH" dirty="0" err="1" smtClean="0">
                <a:latin typeface="Angsana New" pitchFamily="18" charset="-34"/>
                <a:ea typeface="Calibri"/>
                <a:cs typeface="Angsana New" pitchFamily="18" charset="-34"/>
              </a:rPr>
              <a:t>เทกติก</a:t>
            </a:r>
            <a:endParaRPr lang="th-TH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arenR" startAt="3"/>
            </a:pPr>
            <a:endParaRPr lang="en-US" sz="1600" dirty="0" smtClean="0"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514350" lvl="0" indent="-514350">
              <a:spcAft>
                <a:spcPts val="1000"/>
              </a:spcAft>
              <a:buFont typeface="+mj-lt"/>
              <a:buAutoNum type="arabicParenR" startAt="3"/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ชนิดสามารถละลายได้ดีในสภาพของเหลว แต่จะไม่สามารถละลายได้ในสภาพของแข็งแลจะให้สารประกอบเชิงโลหะรูปแบบ </a:t>
            </a:r>
            <a:r>
              <a:rPr lang="en-US" dirty="0" err="1" smtClean="0">
                <a:latin typeface="Angsana New" pitchFamily="18" charset="-34"/>
                <a:ea typeface="Calibri"/>
                <a:cs typeface="Angsana New" pitchFamily="18" charset="-34"/>
              </a:rPr>
              <a:t>A</a:t>
            </a:r>
            <a:r>
              <a:rPr lang="en-US" baseline="-25000" dirty="0" err="1" smtClean="0">
                <a:latin typeface="Angsana New" pitchFamily="18" charset="-34"/>
                <a:ea typeface="Calibri"/>
                <a:cs typeface="Angsana New" pitchFamily="18" charset="-34"/>
              </a:rPr>
              <a:t>m</a:t>
            </a:r>
            <a:r>
              <a:rPr lang="en-US" dirty="0" err="1" smtClean="0">
                <a:latin typeface="Angsana New" pitchFamily="18" charset="-34"/>
                <a:ea typeface="Calibri"/>
                <a:cs typeface="Angsana New" pitchFamily="18" charset="-34"/>
              </a:rPr>
              <a:t>B</a:t>
            </a:r>
            <a:r>
              <a:rPr lang="en-US" baseline="-25000" dirty="0" err="1" smtClean="0">
                <a:latin typeface="Angsana New" pitchFamily="18" charset="-34"/>
                <a:ea typeface="Calibri"/>
                <a:cs typeface="Angsana New" pitchFamily="18" charset="-34"/>
              </a:rPr>
              <a:t>n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ชนิดสามารถละลายเข้ากันได้ทั้งสภาพของเหลวและของแข็ง</a:t>
            </a:r>
          </a:p>
        </p:txBody>
      </p:sp>
      <p:pic>
        <p:nvPicPr>
          <p:cNvPr id="6" name="รูปภาพ 5" descr="D:\งานนู๋ยุ้ย\ปี3(2551)\เทอม 2\PTE 302(Teaching)\งานแผนการสอน\งานกลุ่ม\รูป teaching\4.7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571604" y="1785926"/>
            <a:ext cx="609181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1928794" y="5598399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 แผนภูมิ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สมดุลระบบสองสารซึ่งละลายเข้ากันได้ทั้งสภาวะของเหลวและสภาวะ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ของแข็ง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0100" y="1214422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2)  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ชนิดละลายเข้ากันได้ดีในสภาพหลอมเหลว แต่ไม่สามารถละลายได้ในสภาพของแข็ง</a:t>
            </a:r>
            <a:endParaRPr lang="en-US" dirty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pic>
        <p:nvPicPr>
          <p:cNvPr id="6" name="รูปภาพ 5" descr="D:\งานนู๋ยุ้ย\ปี3(2551)\เทอม 2\PTE 302(Teaching)\งานแผนการสอน\งานกลุ่ม\รูป teaching\4.8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 rot="60000">
            <a:off x="577318" y="2281550"/>
            <a:ext cx="7679417" cy="35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2214546" y="5857892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แผนภูมิ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สมดุลระบบสองสารที่โลหะ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ละลายเข้ากันได้ดีในสภาพของเหลวเท่านั้น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42878" y="1142984"/>
            <a:ext cx="8215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จากแผนภูมิสมดุล แคดเมียมมี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จุดหลอมเหลวที่อุณหภูมิ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321   C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และบิสมัทมี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จุดหลอมเหลวที่อุณหภูมิ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271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แคดเมียมถูกผสมด้วยบิสมัทเพิ่มขึ้น จุดหลอมเหลวจะลดลงตามเส้น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Liquidus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ลดลง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ต่ำสุดที่อุณหภูมิ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144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เมื่อบิสมัทเพิ่มขึ้นเป็น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ร้อยละ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60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เมื่อบิสมัท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เพิ่มขึ้น อุณหภูมิหลอมเหลวจะ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สูงขึ้น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เรื่อยๆ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จนถึงอุณหภูมิ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271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บิสมัทจะกลายเป็น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บิสมัท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บริสุทธิ์  หมายความ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ว่าที่อุณหภูมิ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144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C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โลหะ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ผสมมีบิสมัทร้อยละ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60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และมีแคดเมียมร้อยละ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40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เรียกจุดนี้ว่า </a:t>
            </a:r>
            <a:r>
              <a:rPr lang="th-TH" b="1" i="1" dirty="0">
                <a:latin typeface="Angsana New" pitchFamily="18" charset="-34"/>
                <a:cs typeface="Angsana New" pitchFamily="18" charset="-34"/>
              </a:rPr>
              <a:t>จุดยู</a:t>
            </a:r>
            <a:r>
              <a:rPr lang="th-TH" b="1" i="1" dirty="0" err="1">
                <a:latin typeface="Angsana New" pitchFamily="18" charset="-34"/>
                <a:cs typeface="Angsana New" pitchFamily="18" charset="-34"/>
              </a:rPr>
              <a:t>เทกติก</a:t>
            </a:r>
            <a:endParaRPr lang="th-TH" b="1" i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D:\งานนู๋ยุ้ย\ปี3(2551)\เทอม 2\PTE 302(Teaching)\งานแผนการสอน\งานกลุ่ม\รูป teaching\4.9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3929058" y="3857628"/>
            <a:ext cx="3912336" cy="262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1428728" y="6000768"/>
            <a:ext cx="2651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 ลักษณะโครงสร้างยู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เทกติก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00100" y="121442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arenR" startAt="3"/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ชนิดสามารถละลายได้ดีในสภาพของเหลว แต่จะสามารถละลายได้บางส่วนในสภาพของแข็งและจะเกิดปฏิกิริยายู</a:t>
            </a:r>
            <a:r>
              <a:rPr lang="th-TH" dirty="0" err="1" smtClean="0">
                <a:latin typeface="Angsana New" pitchFamily="18" charset="-34"/>
                <a:ea typeface="Calibri"/>
                <a:cs typeface="Angsana New" pitchFamily="18" charset="-34"/>
              </a:rPr>
              <a:t>เทกติก</a:t>
            </a:r>
            <a:endParaRPr lang="th-TH" dirty="0" smtClean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pic>
        <p:nvPicPr>
          <p:cNvPr id="4" name="รูปภาพ 3" descr="D:\งานนู๋ยุ้ย\ปี3(2551)\เทอม 2\PTE 302(Teaching)\งานแผนการสอน\งานกลุ่ม\รูป teaching\4.10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 rot="60000">
            <a:off x="1075512" y="2055714"/>
            <a:ext cx="6391512" cy="39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785918" y="5884151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แผนภูมิสมดุลของโลหะ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สามารถละลายเข้ากันได้ดีในสภาพของเหลวและละลายได้บางส่วนในสภาพของแข็ง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 descr="D:\งานนู๋ยุ้ย\ปี3(2551)\เทอม 2\PTE 302(Teaching)\งานแผนการสอน\งานกลุ่ม\รูป teaching\4.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643446"/>
            <a:ext cx="7643834" cy="15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2357422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 ลักษณะ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สารละลายของแข็งแอลฟา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และเบ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8678" y="1142984"/>
            <a:ext cx="7715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ลักษณะของสารละลายของแข็งแอลฟา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สารละลายเบ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ตา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ในสภาพของแข็งยอมให้โลหะ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ละลายผสมได้จำนวนหนึ่ง ซึ่งเป็นลักษณะสารละลายของแข็ง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เรียกว่า </a:t>
            </a:r>
            <a:r>
              <a:rPr lang="th-TH" sz="2400" b="1" i="1" dirty="0" smtClean="0">
                <a:latin typeface="Angsana New" pitchFamily="18" charset="-34"/>
                <a:cs typeface="Angsana New" pitchFamily="18" charset="-34"/>
              </a:rPr>
              <a:t>แอลฟา 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โลหะ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ซึ่งอยู่ในสภาพของแข็งจะยอมให้โลหะ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ละลายได้จำนวนหนึ่ง โดยให้สารละลายของแข็งเรียกว่า </a:t>
            </a:r>
            <a:r>
              <a:rPr lang="th-TH" sz="2400" b="1" i="1" dirty="0" err="1">
                <a:latin typeface="Angsana New" pitchFamily="18" charset="-34"/>
                <a:cs typeface="Angsana New" pitchFamily="18" charset="-34"/>
              </a:rPr>
              <a:t>เบ</a:t>
            </a:r>
            <a:r>
              <a:rPr lang="th-TH" sz="2400" b="1" i="1" dirty="0">
                <a:latin typeface="Angsana New" pitchFamily="18" charset="-34"/>
                <a:cs typeface="Angsana New" pitchFamily="18" charset="-34"/>
              </a:rPr>
              <a:t>ตา </a:t>
            </a:r>
            <a:endParaRPr lang="th-TH" sz="2400" b="1" i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B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สามารถเข้ากันได้ดีเป็นสารละลายของแข็งจะมีปริมาณการละลาย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สูงสุดที่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จุดยู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เทกติก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ถ้า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อุณหภูมิเปลี่ยนแปลงไปจากจุดยู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เทกติก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สารละลายของแข็งแอลฟาก็จะลดการละลายของโลหะ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และสารละลาย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ของแข็งเบ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ตาจะ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ลดปริมาณการละลายของโลหะ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514159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ระบบ </a:t>
            </a:r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- ต่อ</a:t>
            </a:r>
            <a:endParaRPr lang="th-TH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00166" y="2214554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cs typeface="Angsana New"/>
              </a:rPr>
              <a:t>	</a:t>
            </a:r>
            <a:r>
              <a:rPr lang="th-TH" b="1" i="1" dirty="0" smtClean="0">
                <a:cs typeface="Angsana New"/>
              </a:rPr>
              <a:t>ปฏิกิริยาเพอริ</a:t>
            </a:r>
            <a:r>
              <a:rPr lang="th-TH" b="1" i="1" dirty="0" err="1" smtClean="0">
                <a:cs typeface="Angsana New"/>
              </a:rPr>
              <a:t>เทกติก</a:t>
            </a:r>
            <a:r>
              <a:rPr lang="th-TH" b="1" i="1" dirty="0" smtClean="0">
                <a:cs typeface="Angsana New"/>
              </a:rPr>
              <a:t> </a:t>
            </a:r>
            <a:r>
              <a:rPr lang="th-TH" dirty="0" smtClean="0">
                <a:cs typeface="Angsana New"/>
              </a:rPr>
              <a:t>หมายถึง ปฏิกิริยาที่เกิดขึ้นจากการรวมตัวกันของโลหะผสมหลอมเหลวซึ่งมีส่วนผสมที่แน่นอน กับสารละลายของแข็งที่มีส่วนผสมที่แน่นอนจำนวนหนึ่ง จะทำให้ได้สารละลายของแข็งที่มีส่วนผสมที่แตกต่างกัน ทั้งส่วนผสมโลหะหลอมเหลวและสารละลายของแข็ง ซึ่งเข้าทำปฏิกิริยากับโลหะผสมหลอมเหลวและสามารถเขียนเป็นสมการได้ดังนี้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28662" y="121442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4)	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โลหะ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ชนิดสามารถละลายได้ดีในสภาพของเหลว แต่ละลายได้บางส่วนในสภาพของแข็งและให้ปฏิกิริยาเพอริ</a:t>
            </a:r>
            <a:r>
              <a:rPr lang="th-TH" dirty="0" err="1" smtClean="0">
                <a:latin typeface="Angsana New" pitchFamily="18" charset="-34"/>
                <a:ea typeface="Calibri"/>
                <a:cs typeface="Angsana New" pitchFamily="18" charset="-34"/>
              </a:rPr>
              <a:t>เทกติก</a:t>
            </a:r>
            <a:endParaRPr lang="th-TH" dirty="0" smtClean="0"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35782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ของเหลว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ของแข็ง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baseline="50000" dirty="0" smtClean="0">
                <a:latin typeface="Angsana New" pitchFamily="18" charset="-34"/>
                <a:cs typeface="Angsana New" pitchFamily="18" charset="-34"/>
              </a:rPr>
              <a:t>ลดอุณหภูมิ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ของแข็ง</a:t>
            </a:r>
            <a:r>
              <a:rPr lang="en-US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baseline="-250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4500562" y="56435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266</TotalTime>
  <Words>1044</Words>
  <Application>Microsoft Office PowerPoint</Application>
  <PresentationFormat>นำเสนอทางหน้าจอ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เฉลียง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</vt:vector>
  </TitlesOfParts>
  <Company>sKz Community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sKzXP</dc:creator>
  <cp:lastModifiedBy>Morsap</cp:lastModifiedBy>
  <cp:revision>26</cp:revision>
  <dcterms:created xsi:type="dcterms:W3CDTF">2009-02-18T02:06:45Z</dcterms:created>
  <dcterms:modified xsi:type="dcterms:W3CDTF">2013-12-03T03:55:54Z</dcterms:modified>
</cp:coreProperties>
</file>