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4377B-1C3C-493B-8198-322E9666A00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578D9-43DE-42B0-82AD-DFDA6C40634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578D9-43DE-42B0-82AD-DFDA6C406347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ตัวยึด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D18BC8-77DC-448E-AA77-BAFDE34200FF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B65A9BB-7245-40BD-B0B0-860C6FA82EF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928794" y="1000108"/>
            <a:ext cx="578647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endParaRPr lang="en-US" sz="32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800100" lvl="1" indent="-342900">
              <a:lnSpc>
                <a:spcPct val="200000"/>
              </a:lnSpc>
              <a:buFont typeface="Wingdings" pitchFamily="2" charset="2"/>
              <a:buChar char="q"/>
            </a:pPr>
            <a:r>
              <a:rPr lang="th-TH" sz="4000" b="1" dirty="0" smtClean="0">
                <a:solidFill>
                  <a:schemeClr val="accent3"/>
                </a:solidFill>
                <a:latin typeface="Angsana New" pitchFamily="18" charset="-34"/>
                <a:ea typeface="Calibri"/>
                <a:cs typeface="Angsana New" pitchFamily="18" charset="-34"/>
              </a:rPr>
              <a:t>  การผสมโลหะ </a:t>
            </a:r>
            <a:r>
              <a:rPr lang="en-US" sz="4000" b="1" dirty="0" smtClean="0">
                <a:solidFill>
                  <a:schemeClr val="accent3"/>
                </a:solidFill>
                <a:latin typeface="Angsana New" pitchFamily="18" charset="-34"/>
                <a:ea typeface="Calibri"/>
                <a:cs typeface="Angsana New" pitchFamily="18" charset="-34"/>
              </a:rPr>
              <a:t>(Alloy)</a:t>
            </a:r>
          </a:p>
          <a:p>
            <a:pPr marL="800100" lvl="1" indent="-342900">
              <a:lnSpc>
                <a:spcPct val="200000"/>
              </a:lnSpc>
              <a:buFont typeface="Wingdings" pitchFamily="2" charset="2"/>
              <a:buChar char="q"/>
            </a:pPr>
            <a:r>
              <a:rPr lang="th-TH" sz="4000" b="1" dirty="0" smtClean="0">
                <a:solidFill>
                  <a:schemeClr val="accent3"/>
                </a:solidFill>
                <a:latin typeface="Angsana New" pitchFamily="18" charset="-34"/>
                <a:ea typeface="Calibri"/>
                <a:cs typeface="Angsana New" pitchFamily="18" charset="-34"/>
              </a:rPr>
              <a:t>  คุณสมบัติ</a:t>
            </a:r>
            <a:r>
              <a:rPr lang="th-TH" sz="4000" b="1" dirty="0">
                <a:solidFill>
                  <a:schemeClr val="accent3"/>
                </a:solidFill>
                <a:latin typeface="Angsana New" pitchFamily="18" charset="-34"/>
                <a:ea typeface="Calibri"/>
                <a:cs typeface="Angsana New" pitchFamily="18" charset="-34"/>
              </a:rPr>
              <a:t>ของการผสม</a:t>
            </a:r>
            <a:endParaRPr lang="en-US" sz="4000" b="1" dirty="0">
              <a:solidFill>
                <a:schemeClr val="accent3"/>
              </a:solidFill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800100" lvl="1" indent="-342900">
              <a:lnSpc>
                <a:spcPct val="200000"/>
              </a:lnSpc>
              <a:buFont typeface="Wingdings" pitchFamily="2" charset="2"/>
              <a:buChar char="q"/>
            </a:pPr>
            <a:r>
              <a:rPr lang="th-TH" sz="4000" b="1" dirty="0">
                <a:solidFill>
                  <a:schemeClr val="accent3"/>
                </a:solidFill>
                <a:latin typeface="Angsana New" pitchFamily="18" charset="-34"/>
                <a:ea typeface="Calibri"/>
                <a:cs typeface="Angsana New" pitchFamily="18" charset="-34"/>
              </a:rPr>
              <a:t> </a:t>
            </a:r>
            <a:r>
              <a:rPr lang="th-TH" sz="4000" b="1" dirty="0" smtClean="0">
                <a:solidFill>
                  <a:schemeClr val="accent3"/>
                </a:solidFill>
                <a:latin typeface="Angsana New" pitchFamily="18" charset="-34"/>
                <a:ea typeface="Calibri"/>
                <a:cs typeface="Angsana New" pitchFamily="18" charset="-34"/>
              </a:rPr>
              <a:t> แผนภูมิสมดุลระบบ</a:t>
            </a:r>
            <a:r>
              <a:rPr lang="th-TH" sz="4000" b="1" dirty="0">
                <a:solidFill>
                  <a:schemeClr val="accent3"/>
                </a:solidFill>
                <a:latin typeface="Angsana New" pitchFamily="18" charset="-34"/>
                <a:ea typeface="Calibri"/>
                <a:cs typeface="Angsana New" pitchFamily="18" charset="-34"/>
              </a:rPr>
              <a:t>สาร</a:t>
            </a:r>
            <a:r>
              <a:rPr lang="th-TH" sz="4000" b="1" dirty="0" smtClean="0">
                <a:solidFill>
                  <a:schemeClr val="accent3"/>
                </a:solidFill>
                <a:latin typeface="Angsana New" pitchFamily="18" charset="-34"/>
                <a:ea typeface="Calibri"/>
                <a:cs typeface="Angsana New" pitchFamily="18" charset="-34"/>
              </a:rPr>
              <a:t>เดียว</a:t>
            </a:r>
            <a:endParaRPr lang="en-US" sz="4000" b="1" dirty="0">
              <a:solidFill>
                <a:schemeClr val="accent3"/>
              </a:solidFill>
              <a:latin typeface="Angsana New" pitchFamily="18" charset="-34"/>
              <a:ea typeface="Calibri"/>
              <a:cs typeface="Angsana New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3428992" y="1076910"/>
            <a:ext cx="27799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ea typeface="Calibri"/>
                <a:cs typeface="Angsana New" pitchFamily="18" charset="-34"/>
              </a:rPr>
              <a:t>แผนภูมิสมดุล</a:t>
            </a:r>
            <a:endParaRPr lang="th-TH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แผนภูมิสมดุลระบบสารเดียว - ต่อ</a:t>
            </a:r>
            <a:endParaRPr lang="th-TH" sz="4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285852" y="4929198"/>
            <a:ext cx="3036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รูป แผนภูมิ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สมดุลของเหล็กบริสุทธิ์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929190" y="1586434"/>
            <a:ext cx="407196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เหล็กบริสุทธิ์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จะมีขอบเขตสมดุลของของแข็งและของเหลวเกือบจะอยู่ในแนว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ระดับ</a:t>
            </a:r>
          </a:p>
          <a:p>
            <a:pPr>
              <a:buFontTx/>
              <a:buChar char="-"/>
            </a:pPr>
            <a:endParaRPr lang="th-TH" sz="10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อุณหภูมิ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1,394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C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เกิดเฟสของแข็ง 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เฟส คือเฟส</a:t>
            </a:r>
            <a:r>
              <a:rPr lang="th-TH" sz="2400" dirty="0" err="1">
                <a:latin typeface="Angsana New" pitchFamily="18" charset="-34"/>
                <a:cs typeface="Angsana New" pitchFamily="18" charset="-34"/>
              </a:rPr>
              <a:t>เดล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ตาและเฟส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แกมมา</a:t>
            </a:r>
          </a:p>
          <a:p>
            <a:pPr>
              <a:buFontTx/>
              <a:buChar char="-"/>
            </a:pPr>
            <a:endParaRPr lang="th-TH" sz="11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2400" dirty="0">
                <a:latin typeface="Angsana New" pitchFamily="18" charset="-34"/>
                <a:cs typeface="Angsana New" pitchFamily="18" charset="-34"/>
              </a:rPr>
              <a:t>อุณหภูมิ 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910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C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ไม่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สามารถเปลี่ยนแปลงความดันและอุณหภูมิ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ได้</a:t>
            </a:r>
          </a:p>
          <a:p>
            <a:pPr>
              <a:buFontTx/>
              <a:buChar char="-"/>
            </a:pPr>
            <a:endParaRPr lang="th-TH" sz="10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อุณหภูมิ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1,538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C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ที่เกิดเฟส 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3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เฟส เฟสของแข็ง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เฟสข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องเหลว และเฟสไอหรือก๊าซ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เรียก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จุดนี้ว่า </a:t>
            </a:r>
            <a:r>
              <a:rPr lang="th-TH" sz="2400" dirty="0" err="1">
                <a:latin typeface="Angsana New" pitchFamily="18" charset="-34"/>
                <a:cs typeface="Angsana New" pitchFamily="18" charset="-34"/>
              </a:rPr>
              <a:t>จุดทริปเปิล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Triple Point)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971" y="1643050"/>
            <a:ext cx="4482614" cy="3319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071538" y="4786322"/>
            <a:ext cx="3373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รูป แผนภูมิ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การเย็นตัวของเหล็กบริสุทธิ์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857752" y="1714488"/>
            <a:ext cx="371477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อุณหภูมิ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 1,540 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C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เกิดการ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เปลี่ยนแปลงจากของแข็งไปเป็น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ของแข็ง</a:t>
            </a:r>
            <a:r>
              <a:rPr lang="th-TH" sz="2400" dirty="0" err="1" smtClean="0">
                <a:latin typeface="Angsana New" pitchFamily="18" charset="-34"/>
                <a:cs typeface="Angsana New" pitchFamily="18" charset="-34"/>
              </a:rPr>
              <a:t>เดล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ตา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Delta) </a:t>
            </a:r>
            <a:endParaRPr lang="en-US" sz="24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endParaRPr lang="th-TH" sz="10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อุณหภูมิ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1,390 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C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เกิดการ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เปลี่ยนแปลงในสภาพของแข็ง</a:t>
            </a:r>
            <a:r>
              <a:rPr lang="th-TH" sz="2400" dirty="0" err="1">
                <a:latin typeface="Angsana New" pitchFamily="18" charset="-34"/>
                <a:cs typeface="Angsana New" pitchFamily="18" charset="-34"/>
              </a:rPr>
              <a:t>เดล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ตา ไปเป็นของแข็งแกมมา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(Gamma)</a:t>
            </a:r>
          </a:p>
          <a:p>
            <a:pPr>
              <a:buFontTx/>
              <a:buChar char="-"/>
            </a:pPr>
            <a:endParaRPr lang="th-TH" sz="10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อุณหภูมิ </a:t>
            </a:r>
            <a:r>
              <a:rPr lang="en-US" sz="2400" smtClean="0">
                <a:latin typeface="Angsana New" pitchFamily="18" charset="-34"/>
                <a:cs typeface="Angsana New" pitchFamily="18" charset="-34"/>
              </a:rPr>
              <a:t>910  </a:t>
            </a:r>
            <a:r>
              <a:rPr lang="en-US" sz="2400" smtClean="0">
                <a:latin typeface="Angsana New" pitchFamily="18" charset="-34"/>
                <a:cs typeface="Angsana New" pitchFamily="18" charset="-34"/>
              </a:rPr>
              <a:t>C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เกิดการ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เปลี่ยนแปลงในสภาพของแข็งจากแกมมากลายไปเป็นแอลฟา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Alpha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แผนภูมิสมดุลระบบสารเดียว - ต่อ</a:t>
            </a:r>
            <a:endParaRPr lang="th-TH" sz="4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1026" name="Picture 2" descr="C:\Documents and Settings\yui\Desktop\รูปแนน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6"/>
            <a:ext cx="3857652" cy="32871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</a:t>
            </a:r>
            <a:r>
              <a:rPr lang="th-TH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ผสมโลหะ (</a:t>
            </a: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Alloy)</a:t>
            </a:r>
            <a:endParaRPr lang="th-TH" sz="4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857224" y="1142984"/>
            <a:ext cx="69294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1.1  </a:t>
            </a:r>
            <a:r>
              <a:rPr lang="en-US" sz="3200" dirty="0">
                <a:latin typeface="Angsana New" pitchFamily="18" charset="-34"/>
                <a:cs typeface="Angsana New" pitchFamily="18" charset="-34"/>
              </a:rPr>
              <a:t>Solid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Solution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 	-</a:t>
            </a:r>
            <a:r>
              <a:rPr lang="en-US" sz="3200" b="1" dirty="0" smtClean="0"/>
              <a:t> </a:t>
            </a:r>
            <a:r>
              <a:rPr lang="en-US" sz="3200" dirty="0" err="1">
                <a:latin typeface="Angsana New" pitchFamily="18" charset="-34"/>
                <a:cs typeface="Angsana New" pitchFamily="18" charset="-34"/>
              </a:rPr>
              <a:t>Substitutional</a:t>
            </a:r>
            <a:r>
              <a:rPr lang="en-US" sz="3200" dirty="0">
                <a:latin typeface="Angsana New" pitchFamily="18" charset="-34"/>
                <a:cs typeface="Angsana New" pitchFamily="18" charset="-34"/>
              </a:rPr>
              <a:t> Solid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Solution</a:t>
            </a:r>
            <a:r>
              <a:rPr lang="th-TH" sz="3200" dirty="0"/>
              <a:t> </a:t>
            </a:r>
            <a:endParaRPr lang="th-TH" sz="3200" dirty="0" smtClean="0"/>
          </a:p>
          <a:p>
            <a:r>
              <a:rPr lang="th-TH" sz="32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สารละลาย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ที่เกิดขึ้นจากอะตอมของตัวถูกละลายเข้าไปแทน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ที่อะตอม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ของตัวทำละลาย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-</a:t>
            </a:r>
            <a:r>
              <a:rPr lang="en-US" sz="3200" b="1" dirty="0"/>
              <a:t> </a:t>
            </a:r>
            <a:r>
              <a:rPr lang="en-US" sz="3200" dirty="0">
                <a:latin typeface="Angsana New" pitchFamily="18" charset="-34"/>
                <a:cs typeface="Angsana New" pitchFamily="18" charset="-34"/>
              </a:rPr>
              <a:t>Interstitial Solid Solution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en-US" sz="32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สารละลายที่เกิดจากอะตอมของตัวถูกละลายที่มีขนาด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เล็กเข้า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ไปแทรกตัวอยู่ในโพรงหรือช่องว่างระหว่างอะตอมที่มีขนาดใหญ่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 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</a:t>
            </a:r>
            <a:r>
              <a:rPr lang="th-TH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ผสมโลหะ (</a:t>
            </a: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Alloy</a:t>
            </a:r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) - 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ต่อ</a:t>
            </a:r>
            <a:endParaRPr lang="th-TH" sz="4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รูปภาพ 6" descr="http://www.gprecision.net/images/metal-met-eqd0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142984"/>
            <a:ext cx="4291775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สี่เหลี่ยมผืนผ้า 8"/>
          <p:cNvSpPr/>
          <p:nvPr/>
        </p:nvSpPr>
        <p:spPr>
          <a:xfrm>
            <a:off x="2643174" y="3286124"/>
            <a:ext cx="3010760" cy="50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h-TH" sz="2400" dirty="0" smtClean="0">
                <a:ea typeface="Times New Roman"/>
                <a:cs typeface="Angsana New"/>
              </a:rPr>
              <a:t>รูป </a:t>
            </a:r>
            <a:r>
              <a:rPr lang="th-TH" sz="2400" dirty="0" smtClean="0">
                <a:latin typeface="Angsana New"/>
                <a:ea typeface="Times New Roman"/>
                <a:cs typeface="Angsana New"/>
              </a:rPr>
              <a:t>การละลายแบบ</a:t>
            </a:r>
            <a:r>
              <a:rPr lang="en-US" sz="2400" dirty="0" smtClean="0">
                <a:latin typeface="Angsana New"/>
                <a:ea typeface="Times New Roman"/>
                <a:cs typeface="Angsana New"/>
              </a:rPr>
              <a:t> </a:t>
            </a:r>
            <a:r>
              <a:rPr lang="en-US" sz="2400" dirty="0" err="1" smtClean="0">
                <a:latin typeface="Angsana New"/>
                <a:ea typeface="Times New Roman"/>
                <a:cs typeface="Angsana New"/>
              </a:rPr>
              <a:t>Substitutional</a:t>
            </a:r>
            <a:endParaRPr lang="en-US" sz="1600" dirty="0">
              <a:ea typeface="Calibri"/>
              <a:cs typeface="Angsana New"/>
            </a:endParaRPr>
          </a:p>
        </p:txBody>
      </p:sp>
      <p:pic>
        <p:nvPicPr>
          <p:cNvPr id="10" name="รูปภาพ 9" descr="http://www.gprecision.net/images/metal-met-eqd002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857628"/>
            <a:ext cx="3022377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ผืนผ้า 10"/>
          <p:cNvSpPr/>
          <p:nvPr/>
        </p:nvSpPr>
        <p:spPr>
          <a:xfrm>
            <a:off x="2714612" y="6000768"/>
            <a:ext cx="26677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รูป การ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ละลายแบบ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Interstitial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785786" y="1051071"/>
            <a:ext cx="8072494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หลักเกณฑ์สำหรับการ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ที่สารละลายโลหะจะละลายอยู่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ร่วมกัน</a:t>
            </a:r>
          </a:p>
          <a:p>
            <a:pPr>
              <a:lnSpc>
                <a:spcPct val="150000"/>
              </a:lnSpc>
            </a:pPr>
            <a:endParaRPr lang="th-TH" sz="1000" dirty="0" smtClean="0"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Font typeface="+mj-lt"/>
              <a:buAutoNum type="arabicParenR"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ขนาดสัมพัทธ์ (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Relative Size)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ถ้าอะตอมของตัวถูกละลายและตัวทำละลายขนาดมีความแตกต่างไม่เกินร้อยละ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8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โลหะทั้งสองจะละลายได้ทุกอัตราส่วน</a:t>
            </a:r>
          </a:p>
          <a:p>
            <a:pPr marL="514350" indent="-514350">
              <a:buFont typeface="+mj-lt"/>
              <a:buAutoNum type="arabicParenR"/>
            </a:pPr>
            <a:endParaRPr lang="th-TH" sz="1000" dirty="0" smtClean="0"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Font typeface="+mj-lt"/>
              <a:buAutoNum type="arabicParenR"/>
            </a:pP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สัม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พรรคภาพทางเคมี (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Chemical Affinity)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ถ้าธาตุคู่ใดมีความสามารถเข้ากันได้ดี ธาตุคู่นั้นจะไม่ ละลายเป็นสารละลาย แต่จะรวมกันเป็น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สารประกอบ</a:t>
            </a:r>
          </a:p>
          <a:p>
            <a:pPr marL="514350" indent="-514350">
              <a:buFont typeface="+mj-lt"/>
              <a:buAutoNum type="arabicParenR"/>
            </a:pPr>
            <a:endParaRPr lang="th-TH" sz="1000" dirty="0" smtClean="0"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Font typeface="+mj-lt"/>
              <a:buAutoNum type="arabicParenR"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เวเลนซ์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Valence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)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โลหะที่มีเวเลนซ์ต่ำจะรับโลหะที่มี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เวเลนซ์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สูงเข้ามาละลายได้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มาก โลหะที่มีเวเลนซ์สูงจะรับโลหะที่มีเวเลนซ์ต่ำเข้ามาละลายได้น้อย </a:t>
            </a:r>
          </a:p>
          <a:p>
            <a:pPr marL="514350" indent="-514350">
              <a:buFont typeface="+mj-lt"/>
              <a:buAutoNum type="arabicParenR"/>
            </a:pPr>
            <a:endParaRPr lang="en-US" sz="1000" dirty="0" smtClean="0"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Font typeface="+mj-lt"/>
              <a:buAutoNum type="arabicParenR"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ประเภท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ของโครงสร้างผลึก (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Lattice Type)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โลหะ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ที่มีโครงสร้างผลึกชนิด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เดียวกัน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จะมีแนวโน้มที่จะ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เกิด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Substitutional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Solid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Solution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</a:t>
            </a:r>
            <a:r>
              <a:rPr lang="th-TH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ผสมโลหะ (</a:t>
            </a: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Alloy</a:t>
            </a:r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) - 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ต่อ</a:t>
            </a:r>
            <a:endParaRPr lang="th-TH" sz="4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428728" y="1928802"/>
            <a:ext cx="6429420" cy="3916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เกิดจาก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โลหะที่เป็น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องค์ประกอบไม่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สามารถละลายซึ่งกันและกันได้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อนุภาคจะอยู่ด้วยกันเป็นลักษณะที่ปะปนกันเท่านั้น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th-TH" sz="11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150000"/>
              </a:lnSpc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- ตัวอย่างเช่น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ดีบุก (</a:t>
            </a:r>
            <a:r>
              <a:rPr lang="en-US" dirty="0" err="1">
                <a:latin typeface="Angsana New" pitchFamily="18" charset="-34"/>
                <a:cs typeface="Angsana New" pitchFamily="18" charset="-34"/>
              </a:rPr>
              <a:t>Sn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กับตะกั่ว (</a:t>
            </a:r>
            <a:r>
              <a:rPr lang="en-US" dirty="0" err="1">
                <a:latin typeface="Angsana New" pitchFamily="18" charset="-34"/>
                <a:cs typeface="Angsana New" pitchFamily="18" charset="-34"/>
              </a:rPr>
              <a:t>Pb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รวมกันได้ตะกั่ว บัดกรี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(</a:t>
            </a:r>
            <a:r>
              <a:rPr lang="en-US" dirty="0" err="1">
                <a:latin typeface="Angsana New" pitchFamily="18" charset="-34"/>
                <a:cs typeface="Angsana New" pitchFamily="18" charset="-34"/>
              </a:rPr>
              <a:t>Tlumber's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dirty="0" err="1">
                <a:latin typeface="Angsana New" pitchFamily="18" charset="-34"/>
                <a:cs typeface="Angsana New" pitchFamily="18" charset="-34"/>
              </a:rPr>
              <a:t>Sulder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และการผสมของบิสมัท 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Bi)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กับแคดเมียม (</a:t>
            </a:r>
            <a:r>
              <a:rPr lang="en-US" dirty="0" err="1">
                <a:latin typeface="Angsana New" pitchFamily="18" charset="-34"/>
                <a:cs typeface="Angsana New" pitchFamily="18" charset="-34"/>
              </a:rPr>
              <a:t>Cd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</a:t>
            </a:r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928662" y="1005472"/>
            <a:ext cx="27190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1.2  Simple Mixture 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</a:t>
            </a:r>
            <a:r>
              <a:rPr lang="th-TH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ผสมโลหะ (</a:t>
            </a: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Alloy</a:t>
            </a:r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) - 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ต่อ</a:t>
            </a:r>
            <a:endParaRPr lang="th-TH" sz="4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928662" y="1214422"/>
            <a:ext cx="3783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1.3  </a:t>
            </a:r>
            <a:r>
              <a:rPr lang="en-US" sz="3600" dirty="0" err="1" smtClean="0">
                <a:latin typeface="Angsana New" pitchFamily="18" charset="-34"/>
                <a:cs typeface="Angsana New" pitchFamily="18" charset="-34"/>
              </a:rPr>
              <a:t>Intermetallic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Compound </a:t>
            </a:r>
            <a:endParaRPr lang="th-TH" sz="3600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85852" y="1785926"/>
            <a:ext cx="750099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dirty="0" smtClean="0">
                <a:ea typeface="Times New Roman"/>
                <a:cs typeface="Angsana New"/>
              </a:rPr>
              <a:t>- ปริมาณ</a:t>
            </a:r>
            <a:r>
              <a:rPr lang="th-TH" dirty="0">
                <a:ea typeface="Times New Roman"/>
                <a:cs typeface="Angsana New"/>
              </a:rPr>
              <a:t>ของธาตุที่เป็น</a:t>
            </a:r>
            <a:r>
              <a:rPr lang="th-TH" dirty="0" smtClean="0">
                <a:ea typeface="Times New Roman"/>
                <a:cs typeface="Angsana New"/>
              </a:rPr>
              <a:t>องค์ประกอบอยู่</a:t>
            </a:r>
            <a:r>
              <a:rPr lang="th-TH" dirty="0">
                <a:ea typeface="Times New Roman"/>
                <a:cs typeface="Angsana New"/>
              </a:rPr>
              <a:t>ในรูปของอัตราส่วนโดย</a:t>
            </a:r>
            <a:r>
              <a:rPr lang="th-TH" dirty="0" smtClean="0">
                <a:ea typeface="Times New Roman"/>
                <a:cs typeface="Angsana New"/>
              </a:rPr>
              <a:t>จำนวนอะตอม </a:t>
            </a:r>
            <a:r>
              <a:rPr lang="th-TH" dirty="0">
                <a:ea typeface="Times New Roman"/>
                <a:cs typeface="Angsana New"/>
              </a:rPr>
              <a:t>(</a:t>
            </a:r>
            <a:r>
              <a:rPr lang="en-US" dirty="0" smtClean="0">
                <a:latin typeface="Angsana New"/>
                <a:ea typeface="Times New Roman"/>
                <a:cs typeface="Angsana New"/>
              </a:rPr>
              <a:t>Atomic </a:t>
            </a:r>
            <a:r>
              <a:rPr lang="en-US" dirty="0" err="1" smtClean="0">
                <a:latin typeface="Angsana New"/>
                <a:ea typeface="Times New Roman"/>
                <a:cs typeface="Angsana New"/>
              </a:rPr>
              <a:t>Ratic</a:t>
            </a:r>
            <a:r>
              <a:rPr lang="en-US" dirty="0" smtClean="0">
                <a:latin typeface="Angsana New"/>
                <a:ea typeface="Times New Roman"/>
                <a:cs typeface="Angsana New"/>
              </a:rPr>
              <a:t>) </a:t>
            </a:r>
          </a:p>
          <a:p>
            <a:pPr>
              <a:lnSpc>
                <a:spcPct val="150000"/>
              </a:lnSpc>
            </a:pPr>
            <a:endParaRPr lang="th-TH" sz="1000" dirty="0" smtClean="0">
              <a:latin typeface="Angsana New"/>
              <a:ea typeface="Times New Roman"/>
              <a:cs typeface="Angsana New"/>
            </a:endParaRPr>
          </a:p>
          <a:p>
            <a:pPr>
              <a:lnSpc>
                <a:spcPct val="150000"/>
              </a:lnSpc>
            </a:pPr>
            <a:r>
              <a:rPr lang="th-TH" dirty="0" smtClean="0">
                <a:latin typeface="Angsana New"/>
                <a:ea typeface="Times New Roman"/>
                <a:cs typeface="Angsana New"/>
              </a:rPr>
              <a:t>- สูตรทางเคมีของสารประกอบ</a:t>
            </a:r>
            <a:r>
              <a:rPr lang="th-TH" dirty="0" err="1" smtClean="0">
                <a:latin typeface="Angsana New"/>
                <a:ea typeface="Times New Roman"/>
                <a:cs typeface="Angsana New"/>
              </a:rPr>
              <a:t>คำนวน</a:t>
            </a:r>
            <a:r>
              <a:rPr lang="th-TH" dirty="0" smtClean="0">
                <a:latin typeface="Angsana New"/>
                <a:ea typeface="Times New Roman"/>
                <a:cs typeface="Angsana New"/>
              </a:rPr>
              <a:t>ได้จากอัตราส่วนระหว่างจำนวนทั้งหมดของเวเลนซ์อิเล็กตรอน กับจำนวนทั้งหมดของอะตอมในสารประกอบ</a:t>
            </a:r>
          </a:p>
          <a:p>
            <a:pPr>
              <a:lnSpc>
                <a:spcPct val="150000"/>
              </a:lnSpc>
            </a:pPr>
            <a:endParaRPr lang="th-TH" sz="1050" dirty="0">
              <a:latin typeface="Angsana New"/>
              <a:ea typeface="Times New Roman"/>
              <a:cs typeface="Angsana New"/>
            </a:endParaRPr>
          </a:p>
          <a:p>
            <a:pPr>
              <a:lnSpc>
                <a:spcPct val="150000"/>
              </a:lnSpc>
            </a:pPr>
            <a:r>
              <a:rPr lang="th-TH" dirty="0" smtClean="0">
                <a:latin typeface="Angsana New"/>
                <a:ea typeface="Times New Roman"/>
                <a:cs typeface="Angsana New"/>
              </a:rPr>
              <a:t>- </a:t>
            </a:r>
            <a:r>
              <a:rPr lang="th-TH" dirty="0" err="1" smtClean="0">
                <a:latin typeface="Angsana New"/>
                <a:ea typeface="Times New Roman"/>
                <a:cs typeface="Angsana New"/>
              </a:rPr>
              <a:t>แอลลอย</a:t>
            </a:r>
            <a:r>
              <a:rPr lang="th-TH" dirty="0" smtClean="0">
                <a:latin typeface="Angsana New"/>
                <a:ea typeface="Times New Roman"/>
                <a:cs typeface="Angsana New"/>
              </a:rPr>
              <a:t>ชนิดนี้อาจจะถือได้ว่าเป็นสารประกอบที่ไม่แม้จริง</a:t>
            </a:r>
            <a:endParaRPr lang="en-US" sz="1800" dirty="0">
              <a:ea typeface="Calibri"/>
              <a:cs typeface="Angsana New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</a:t>
            </a:r>
            <a:r>
              <a:rPr lang="th-TH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ผสมโลหะ (</a:t>
            </a: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Alloy</a:t>
            </a:r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) - 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ต่อ</a:t>
            </a:r>
            <a:endParaRPr lang="th-TH" sz="4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2</a:t>
            </a:r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คุณสมบัติของการผสม</a:t>
            </a:r>
            <a:endParaRPr lang="th-TH" sz="4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928662" y="1247088"/>
            <a:ext cx="7429552" cy="525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ถ้าโลหะ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ชนิดผสมกันสภาวะของแข็งอย่างมี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ขีดจำกัด คุณสมบัติ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ของการผสม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จะผสมผสาน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ระหว่างคุณสมบัติโลหะบริสุทธิ์ทั้ง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สอง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ถ้าการผสมเป็นชนิด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Solid Solution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ความแข็งแรงจะเพิ่มมากขึ้นกว่าโลหะบริสุทธิ์ แต่ตัวนำไฟฟ้าลดลง สำหรับสี และคุณสมบัติการเป็นแม่เหล็กนั้นไม่สามารถรู้ได้อย่างชัดเจน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h-TH" dirty="0" smtClean="0">
                <a:latin typeface="Angsana New" pitchFamily="18" charset="-34"/>
                <a:ea typeface="Times New Roman"/>
                <a:cs typeface="Angsana New" pitchFamily="18" charset="-34"/>
              </a:rPr>
              <a:t>ถ้าการผสมนั้นเป็นชนิด</a:t>
            </a:r>
            <a:r>
              <a:rPr lang="en-US" dirty="0" smtClean="0">
                <a:latin typeface="Angsana New" pitchFamily="18" charset="-34"/>
                <a:ea typeface="Times New Roman"/>
                <a:cs typeface="Angsana New" pitchFamily="18" charset="-34"/>
              </a:rPr>
              <a:t> </a:t>
            </a:r>
            <a:r>
              <a:rPr lang="en-US" dirty="0" err="1" smtClean="0">
                <a:latin typeface="Angsana New" pitchFamily="18" charset="-34"/>
                <a:ea typeface="Times New Roman"/>
                <a:cs typeface="Angsana New" pitchFamily="18" charset="-34"/>
              </a:rPr>
              <a:t>Intermetalic</a:t>
            </a:r>
            <a:r>
              <a:rPr lang="en-US" dirty="0" smtClean="0">
                <a:latin typeface="Angsana New" pitchFamily="18" charset="-34"/>
                <a:ea typeface="Times New Roman"/>
                <a:cs typeface="Angsana New" pitchFamily="18" charset="-34"/>
              </a:rPr>
              <a:t> Solution </a:t>
            </a:r>
            <a:r>
              <a:rPr lang="th-TH" dirty="0" smtClean="0">
                <a:latin typeface="Angsana New" pitchFamily="18" charset="-34"/>
                <a:ea typeface="Times New Roman"/>
                <a:cs typeface="Angsana New" pitchFamily="18" charset="-34"/>
              </a:rPr>
              <a:t>ก็ไม่สามารถทำนายคุณสมบัติได ๆ ได้เลย</a:t>
            </a:r>
            <a:endParaRPr lang="en-US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342900" indent="-342900">
              <a:lnSpc>
                <a:spcPct val="115000"/>
              </a:lnSpc>
            </a:pPr>
            <a:endParaRPr lang="th-TH" sz="1800" dirty="0" smtClean="0"/>
          </a:p>
          <a:p>
            <a:pPr>
              <a:lnSpc>
                <a:spcPct val="115000"/>
              </a:lnSpc>
            </a:pPr>
            <a:endParaRPr lang="en-US" sz="1800" dirty="0">
              <a:ea typeface="Calibri"/>
              <a:cs typeface="Angsana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000100" y="1928802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	 เฟส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(Phase)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หมายถึง ระยะหรือบริเวณที่มีลักษณะเป็นเนื้อเดียวกัน มีองค์ประกอบทางกายภาพเหมือนกัน แต่จะแตกต่างกันกับเฟสอื่นๆ โดยมีเส้นหรือระยะแบ่งที่แน่นอน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2</a:t>
            </a:r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คุณสมบัติของการผสม - ต่อ</a:t>
            </a:r>
            <a:endParaRPr lang="th-TH" sz="4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986880" y="1357298"/>
            <a:ext cx="2156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รูปหรือเฟส (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Phase) 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รูปภาพ 6" descr="http://www.gprecision.net/images/metal-met-eqd00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071810"/>
            <a:ext cx="2643206" cy="2628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สี่เหลี่ยมผืนผ้า 8"/>
          <p:cNvSpPr/>
          <p:nvPr/>
        </p:nvSpPr>
        <p:spPr>
          <a:xfrm>
            <a:off x="3500430" y="5643578"/>
            <a:ext cx="2105385" cy="50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0955" algn="ctr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ea typeface="Times New Roman"/>
                <a:cs typeface="Angsana New"/>
              </a:rPr>
              <a:t>รูป </a:t>
            </a:r>
            <a:r>
              <a:rPr lang="th-TH" sz="2400" dirty="0" smtClean="0">
                <a:latin typeface="Angsana New"/>
                <a:ea typeface="Times New Roman"/>
                <a:cs typeface="Angsana New"/>
              </a:rPr>
              <a:t>ลักษณะเฟสของน้ำ.</a:t>
            </a:r>
            <a:endParaRPr lang="en-US" sz="1600" dirty="0">
              <a:ea typeface="Calibri"/>
              <a:cs typeface="Angsana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42910" y="514159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3.</a:t>
            </a:r>
            <a:r>
              <a:rPr lang="th-TH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แผนภูมิสมดุลระบบสารเดียว</a:t>
            </a:r>
            <a:endParaRPr lang="th-TH" sz="4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286116" y="5786454"/>
            <a:ext cx="3301225" cy="571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0955" algn="ctr">
              <a:lnSpc>
                <a:spcPct val="115000"/>
              </a:lnSpc>
              <a:spcAft>
                <a:spcPts val="0"/>
              </a:spcAft>
            </a:pPr>
            <a:r>
              <a:rPr lang="th-TH" dirty="0" smtClean="0">
                <a:ea typeface="Times New Roman"/>
                <a:cs typeface="Angsana New"/>
              </a:rPr>
              <a:t>รูป </a:t>
            </a:r>
            <a:r>
              <a:rPr lang="th-TH" dirty="0" smtClean="0">
                <a:latin typeface="Angsana New"/>
                <a:ea typeface="Times New Roman"/>
                <a:cs typeface="Angsana New"/>
              </a:rPr>
              <a:t>แผนภูมิสมดุลระบบสารเดียว</a:t>
            </a:r>
            <a:endParaRPr lang="en-US" sz="1800" dirty="0">
              <a:ea typeface="Calibri"/>
              <a:cs typeface="Angsana New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000100" y="1115311"/>
            <a:ext cx="72152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 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ระบบสาร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เดียว(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Unary System)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หมายถึง ระบบที่ประกอบไปด้วยสารประกอบอย่างเดียว หรือมีธาตุบริสุทธิ์เพียงธาตุ เดียวเท่านั้น ตัวอย่างธาตุเดียว เช่น น้ำ เงิน ทองแดง และเหล็ก เป็นต้น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571744"/>
            <a:ext cx="389516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643</Words>
  <Application>Microsoft Office PowerPoint</Application>
  <PresentationFormat>นำเสนอทางหน้าจอ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เฉลียง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</vt:vector>
  </TitlesOfParts>
  <Company>sKz Community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sKzXP</dc:creator>
  <cp:lastModifiedBy>Morsap</cp:lastModifiedBy>
  <cp:revision>23</cp:revision>
  <dcterms:created xsi:type="dcterms:W3CDTF">2009-02-17T15:27:53Z</dcterms:created>
  <dcterms:modified xsi:type="dcterms:W3CDTF">2013-12-03T03:41:54Z</dcterms:modified>
</cp:coreProperties>
</file>