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83" r:id="rId2"/>
    <p:sldId id="285" r:id="rId3"/>
    <p:sldId id="286" r:id="rId4"/>
    <p:sldId id="288" r:id="rId5"/>
    <p:sldId id="290" r:id="rId6"/>
    <p:sldId id="343" r:id="rId7"/>
    <p:sldId id="293" r:id="rId8"/>
    <p:sldId id="356" r:id="rId9"/>
    <p:sldId id="257" r:id="rId10"/>
    <p:sldId id="258" r:id="rId11"/>
    <p:sldId id="344" r:id="rId12"/>
    <p:sldId id="260" r:id="rId13"/>
    <p:sldId id="261" r:id="rId14"/>
    <p:sldId id="262" r:id="rId15"/>
    <p:sldId id="263" r:id="rId16"/>
    <p:sldId id="264" r:id="rId17"/>
    <p:sldId id="265" r:id="rId18"/>
    <p:sldId id="269" r:id="rId19"/>
    <p:sldId id="267" r:id="rId20"/>
    <p:sldId id="268" r:id="rId21"/>
    <p:sldId id="270" r:id="rId22"/>
    <p:sldId id="354" r:id="rId23"/>
    <p:sldId id="271" r:id="rId24"/>
    <p:sldId id="272" r:id="rId25"/>
    <p:sldId id="273" r:id="rId26"/>
    <p:sldId id="274" r:id="rId27"/>
    <p:sldId id="355" r:id="rId28"/>
    <p:sldId id="276" r:id="rId29"/>
    <p:sldId id="278" r:id="rId30"/>
    <p:sldId id="279" r:id="rId31"/>
    <p:sldId id="346" r:id="rId32"/>
    <p:sldId id="347" r:id="rId33"/>
    <p:sldId id="281" r:id="rId34"/>
    <p:sldId id="294" r:id="rId35"/>
    <p:sldId id="296" r:id="rId36"/>
    <p:sldId id="348" r:id="rId37"/>
    <p:sldId id="357" r:id="rId38"/>
    <p:sldId id="349" r:id="rId39"/>
    <p:sldId id="353" r:id="rId40"/>
    <p:sldId id="298" r:id="rId41"/>
    <p:sldId id="350" r:id="rId42"/>
    <p:sldId id="299" r:id="rId43"/>
    <p:sldId id="306" r:id="rId44"/>
    <p:sldId id="313" r:id="rId45"/>
    <p:sldId id="312" r:id="rId46"/>
    <p:sldId id="311" r:id="rId47"/>
    <p:sldId id="351" r:id="rId48"/>
    <p:sldId id="317" r:id="rId49"/>
    <p:sldId id="316" r:id="rId50"/>
    <p:sldId id="315" r:id="rId51"/>
    <p:sldId id="314" r:id="rId52"/>
    <p:sldId id="307" r:id="rId53"/>
    <p:sldId id="319" r:id="rId54"/>
    <p:sldId id="327" r:id="rId55"/>
    <p:sldId id="325" r:id="rId56"/>
    <p:sldId id="324" r:id="rId57"/>
    <p:sldId id="328" r:id="rId58"/>
    <p:sldId id="322" r:id="rId59"/>
    <p:sldId id="321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2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996633"/>
    <a:srgbClr val="FF6699"/>
    <a:srgbClr val="FF6600"/>
    <a:srgbClr val="9900CC"/>
    <a:srgbClr val="CC00FF"/>
    <a:srgbClr val="66FF33"/>
    <a:srgbClr val="CC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2400">
                <a:latin typeface="Angsana New" pitchFamily="18" charset="-34"/>
                <a:cs typeface="Angsana New" pitchFamily="18" charset="-34"/>
              </a:defRPr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บีโอดี (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Biochemical Oxygen Demand : BOD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941636785025459"/>
          <c:y val="0.18474675189028975"/>
          <c:w val="0.70397618183999056"/>
          <c:h val="0.57507949334900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US" sz="2400" b="1">
                    <a:solidFill>
                      <a:srgbClr val="FF0000"/>
                    </a:solidFill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0">
                  <c:v>บ่อควบคุมที่ไม่มีพืช</c:v>
                </c:pt>
                <c:pt idx="1">
                  <c:v>บ่อทดลองที่มีพืช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21.2</c:v>
                </c:pt>
                <c:pt idx="1">
                  <c:v>77.77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7976960"/>
        <c:axId val="88024192"/>
      </c:barChart>
      <c:catAx>
        <c:axId val="87976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2400" b="1">
                    <a:latin typeface="Angsana New" pitchFamily="18" charset="-34"/>
                    <a:cs typeface="Angsana New" pitchFamily="18" charset="-34"/>
                  </a:defRPr>
                </a:pPr>
                <a:r>
                  <a:rPr lang="th-TH" sz="2200" b="1" dirty="0">
                    <a:latin typeface="Angsana New" pitchFamily="18" charset="-34"/>
                    <a:cs typeface="Angsana New" pitchFamily="18" charset="-34"/>
                  </a:rPr>
                  <a:t>หน่วยการทดลอง</a:t>
                </a:r>
              </a:p>
            </c:rich>
          </c:tx>
          <c:layout>
            <c:manualLayout>
              <c:xMode val="edge"/>
              <c:yMode val="edge"/>
              <c:x val="0.8282695332864729"/>
              <c:y val="0.69391403411672914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lang="en-US" sz="200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88024192"/>
        <c:crosses val="autoZero"/>
        <c:auto val="1"/>
        <c:lblAlgn val="ctr"/>
        <c:lblOffset val="100"/>
        <c:noMultiLvlLbl val="0"/>
      </c:catAx>
      <c:valAx>
        <c:axId val="8802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lang="en-US" sz="2400">
                    <a:latin typeface="Angsana New" pitchFamily="18" charset="-34"/>
                    <a:cs typeface="Angsana New" pitchFamily="18" charset="-34"/>
                  </a:defRPr>
                </a:pPr>
                <a:r>
                  <a:rPr lang="th-TH" sz="2400" dirty="0">
                    <a:latin typeface="Angsana New" pitchFamily="18" charset="-34"/>
                    <a:cs typeface="Angsana New" pitchFamily="18" charset="-34"/>
                  </a:rPr>
                  <a:t>ประสิทธิภาพการบำบัดบ๊โอดี (ร้อยละ)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 lang="en-US" sz="200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87976960"/>
        <c:crosses val="autoZero"/>
        <c:crossBetween val="between"/>
      </c:valAx>
      <c:spPr>
        <a:solidFill>
          <a:schemeClr val="lt1"/>
        </a:solidFill>
        <a:ln w="9525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th-TH" sz="2400" dirty="0"/>
              <a:t>ของแข็งแขวนลอย (</a:t>
            </a:r>
            <a:r>
              <a:rPr lang="en-US" sz="2400" dirty="0"/>
              <a:t>Suspended Solids</a:t>
            </a:r>
            <a:r>
              <a:rPr lang="th-TH" sz="2400" dirty="0"/>
              <a:t> </a:t>
            </a:r>
            <a:r>
              <a:rPr lang="en-US" sz="2400" dirty="0"/>
              <a:t>: SS</a:t>
            </a:r>
            <a:r>
              <a:rPr lang="th-TH" sz="2400" dirty="0"/>
              <a:t>)</a:t>
            </a:r>
          </a:p>
        </c:rich>
      </c:tx>
      <c:layout>
        <c:manualLayout>
          <c:xMode val="edge"/>
          <c:yMode val="edge"/>
          <c:x val="0.27770203898302814"/>
          <c:y val="1.77776533497578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44501948788212"/>
          <c:y val="0.1764535708581472"/>
          <c:w val="0.70077609400000884"/>
          <c:h val="0.55832756139461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lang="en-US" sz="2400" b="1">
                        <a:solidFill>
                          <a:srgbClr val="FF0000"/>
                        </a:solidFill>
                      </a:defRPr>
                    </a:pPr>
                    <a:r>
                      <a:rPr lang="en-US" smtClean="0"/>
                      <a:t>20.00</a:t>
                    </a:r>
                    <a:endParaRPr lang="en-US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1765799957884E-3"/>
                  <c:y val="-2.8641908485875223E-2"/>
                </c:manualLayout>
              </c:layout>
              <c:spPr/>
              <c:txPr>
                <a:bodyPr/>
                <a:lstStyle/>
                <a:p>
                  <a:pPr>
                    <a:defRPr lang="en-US" sz="2400" b="1"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2400">
                    <a:solidFill>
                      <a:srgbClr val="FF0000"/>
                    </a:solidFill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0">
                  <c:v>บ่อควบคุมที่ไม่มีพืช</c:v>
                </c:pt>
                <c:pt idx="1">
                  <c:v>บ่อทดลองที่มีพืช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73.33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8059264"/>
        <c:axId val="88069632"/>
      </c:barChart>
      <c:catAx>
        <c:axId val="88059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2400"/>
                </a:pPr>
                <a:r>
                  <a:rPr lang="th-TH" sz="2400"/>
                  <a:t>หน่วยการทดลอง</a:t>
                </a:r>
              </a:p>
            </c:rich>
          </c:tx>
          <c:layout>
            <c:manualLayout>
              <c:xMode val="edge"/>
              <c:yMode val="edge"/>
              <c:x val="0.81789499438248281"/>
              <c:y val="0.66093471369195655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lang="en-US" sz="2000"/>
            </a:pPr>
            <a:endParaRPr lang="th-TH"/>
          </a:p>
        </c:txPr>
        <c:crossAx val="88069632"/>
        <c:crosses val="autoZero"/>
        <c:auto val="1"/>
        <c:lblAlgn val="ctr"/>
        <c:lblOffset val="100"/>
        <c:noMultiLvlLbl val="0"/>
      </c:catAx>
      <c:valAx>
        <c:axId val="8806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lang="en-US" sz="2400"/>
                </a:pPr>
                <a:r>
                  <a:rPr lang="th-TH" sz="2200" b="1" dirty="0"/>
                  <a:t>ประสิทธิภาพการบำบัด</a:t>
                </a:r>
                <a:r>
                  <a:rPr lang="th-TH" sz="2200" b="1" dirty="0" smtClean="0"/>
                  <a:t>ของแข็ง</a:t>
                </a:r>
                <a:r>
                  <a:rPr lang="en-US" sz="2200" b="1" dirty="0" smtClean="0"/>
                  <a:t> </a:t>
                </a:r>
                <a:r>
                  <a:rPr lang="th-TH" sz="2200" b="1" dirty="0" smtClean="0"/>
                  <a:t>แขวนลอย </a:t>
                </a:r>
                <a:r>
                  <a:rPr lang="th-TH" sz="2200" b="1" dirty="0"/>
                  <a:t>(ร้อย</a:t>
                </a:r>
                <a:r>
                  <a:rPr lang="th-TH" sz="2400" dirty="0"/>
                  <a:t>ละ)</a:t>
                </a:r>
              </a:p>
            </c:rich>
          </c:tx>
          <c:layout>
            <c:manualLayout>
              <c:xMode val="edge"/>
              <c:yMode val="edge"/>
              <c:x val="3.559790977156245E-3"/>
              <c:y val="9.129170885573903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 lang="en-US"/>
            </a:pPr>
            <a:endParaRPr lang="th-TH"/>
          </a:p>
        </c:txPr>
        <c:crossAx val="88059264"/>
        <c:crosses val="autoZero"/>
        <c:crossBetween val="between"/>
      </c:valAx>
      <c:spPr>
        <a:solidFill>
          <a:schemeClr val="lt1"/>
        </a:solidFill>
        <a:ln w="9525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/>
  </c:spPr>
  <c:txPr>
    <a:bodyPr/>
    <a:lstStyle/>
    <a:p>
      <a:pPr>
        <a:defRPr sz="1800">
          <a:solidFill>
            <a:schemeClr val="dk1"/>
          </a:solidFill>
          <a:latin typeface="Angsana New" pitchFamily="18" charset="-34"/>
          <a:ea typeface="+mn-ea"/>
          <a:cs typeface="Angsana New" pitchFamily="18" charset="-34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ไนโตรเจน (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Total 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Kjeldahl</a:t>
            </a:r>
            <a:r>
              <a:rPr lang="en-US" sz="2400" baseline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Nitrogen : TKN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143892117211819"/>
          <c:y val="0.20403215306557806"/>
          <c:w val="0.68149751773749467"/>
          <c:h val="0.59916291049581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8047711756102314E-3"/>
                  <c:y val="1.8855086886106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015903918700761E-3"/>
                  <c:y val="1.8855086886106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2400" b="1">
                    <a:solidFill>
                      <a:srgbClr val="FF0000"/>
                    </a:solidFill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0">
                  <c:v>บ่อควบคุมที่ไม่มีพืช</c:v>
                </c:pt>
                <c:pt idx="1">
                  <c:v>บ่อทดลองที่มีพืช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11.13</c:v>
                </c:pt>
                <c:pt idx="1">
                  <c:v>71.13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644032"/>
        <c:axId val="89650304"/>
      </c:barChart>
      <c:catAx>
        <c:axId val="89644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2400">
                    <a:latin typeface="Angsana New" pitchFamily="18" charset="-34"/>
                    <a:cs typeface="Angsana New" pitchFamily="18" charset="-34"/>
                  </a:defRPr>
                </a:pPr>
                <a:r>
                  <a:rPr lang="th-TH" sz="2400">
                    <a:latin typeface="Angsana New" pitchFamily="18" charset="-34"/>
                    <a:cs typeface="Angsana New" pitchFamily="18" charset="-34"/>
                  </a:rPr>
                  <a:t>หน่วยการทดลอง</a:t>
                </a:r>
              </a:p>
            </c:rich>
          </c:tx>
          <c:layout>
            <c:manualLayout>
              <c:xMode val="edge"/>
              <c:yMode val="edge"/>
              <c:x val="0.81421251750056522"/>
              <c:y val="0.74276953017959557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lang="en-US" sz="200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89650304"/>
        <c:crosses val="autoZero"/>
        <c:auto val="1"/>
        <c:lblAlgn val="ctr"/>
        <c:lblOffset val="100"/>
        <c:noMultiLvlLbl val="0"/>
      </c:catAx>
      <c:valAx>
        <c:axId val="8965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lang="en-US" sz="2400">
                    <a:latin typeface="Angsana New" pitchFamily="18" charset="-34"/>
                    <a:cs typeface="Angsana New" pitchFamily="18" charset="-34"/>
                  </a:defRPr>
                </a:pPr>
                <a:r>
                  <a:rPr lang="th-TH" sz="2400" dirty="0">
                    <a:latin typeface="Angsana New" pitchFamily="18" charset="-34"/>
                    <a:cs typeface="Angsana New" pitchFamily="18" charset="-34"/>
                  </a:rPr>
                  <a:t>ประสิทธิภาพการบำบัดไนโตรเจน (ร้อยละ)</a:t>
                </a:r>
              </a:p>
            </c:rich>
          </c:tx>
          <c:layout>
            <c:manualLayout>
              <c:xMode val="edge"/>
              <c:yMode val="edge"/>
              <c:x val="6.248598608407133E-3"/>
              <c:y val="6.665941307868573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 lang="en-US" sz="200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89644032"/>
        <c:crosses val="autoZero"/>
        <c:crossBetween val="between"/>
      </c:valAx>
      <c:spPr>
        <a:solidFill>
          <a:schemeClr val="lt1"/>
        </a:solidFill>
        <a:ln w="9525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2400">
                <a:latin typeface="Angsana New" pitchFamily="18" charset="-34"/>
                <a:cs typeface="Angsana New" pitchFamily="18" charset="-34"/>
              </a:defRPr>
            </a:pPr>
            <a:r>
              <a:rPr lang="th-TH" sz="2400">
                <a:latin typeface="Angsana New" pitchFamily="18" charset="-34"/>
                <a:cs typeface="Angsana New" pitchFamily="18" charset="-34"/>
              </a:rPr>
              <a:t>ฟอสฟอรัส (</a:t>
            </a:r>
            <a:r>
              <a:rPr lang="en-US" sz="2400">
                <a:latin typeface="Angsana New" pitchFamily="18" charset="-34"/>
                <a:cs typeface="Angsana New" pitchFamily="18" charset="-34"/>
              </a:rPr>
              <a:t>Total Phosphate : TP</a:t>
            </a:r>
            <a:r>
              <a:rPr lang="th-TH" sz="2400">
                <a:latin typeface="Angsana New" pitchFamily="18" charset="-34"/>
                <a:cs typeface="Angsana New" pitchFamily="18" charset="-34"/>
              </a:rPr>
              <a:t>)</a:t>
            </a:r>
          </a:p>
        </c:rich>
      </c:tx>
      <c:layout>
        <c:manualLayout>
          <c:xMode val="edge"/>
          <c:yMode val="edge"/>
          <c:x val="0.32579697853867051"/>
          <c:y val="1.64101415536226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429552168679004"/>
          <c:y val="0.20018824017809075"/>
          <c:w val="0.68564812053504665"/>
          <c:h val="0.64650168978276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lang="en-US" sz="2400" b="1">
                      <a:solidFill>
                        <a:srgbClr val="FF0000"/>
                      </a:solidFill>
                      <a:latin typeface="Angsana New" pitchFamily="18" charset="-34"/>
                      <a:cs typeface="Angsana New" pitchFamily="18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3.9300016948281086E-2"/>
                </c:manualLayout>
              </c:layout>
              <c:spPr/>
              <c:txPr>
                <a:bodyPr/>
                <a:lstStyle/>
                <a:p>
                  <a:pPr>
                    <a:defRPr lang="en-US" sz="2400" b="1">
                      <a:solidFill>
                        <a:srgbClr val="FF0000"/>
                      </a:solidFill>
                      <a:latin typeface="Angsana New" pitchFamily="18" charset="-34"/>
                      <a:cs typeface="Angsana New" pitchFamily="18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2400">
                    <a:solidFill>
                      <a:srgbClr val="FF0000"/>
                    </a:solidFill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0">
                  <c:v>บ่อควบคุมที่ไม่มีพืช</c:v>
                </c:pt>
                <c:pt idx="1">
                  <c:v>บ่อทดลองที่มีพืช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12.63</c:v>
                </c:pt>
                <c:pt idx="1">
                  <c:v>72.63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3187456"/>
        <c:axId val="93206016"/>
      </c:barChart>
      <c:catAx>
        <c:axId val="93187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2400">
                    <a:latin typeface="Angsana New" pitchFamily="18" charset="-34"/>
                    <a:cs typeface="Angsana New" pitchFamily="18" charset="-34"/>
                  </a:defRPr>
                </a:pPr>
                <a:r>
                  <a:rPr lang="th-TH" sz="2400">
                    <a:latin typeface="Angsana New" pitchFamily="18" charset="-34"/>
                    <a:cs typeface="Angsana New" pitchFamily="18" charset="-34"/>
                  </a:rPr>
                  <a:t>หน่วยการทดลอง</a:t>
                </a:r>
              </a:p>
            </c:rich>
          </c:tx>
          <c:layout>
            <c:manualLayout>
              <c:xMode val="edge"/>
              <c:yMode val="edge"/>
              <c:x val="0.80089028248271399"/>
              <c:y val="0.76260480797978747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lang="en-US" sz="200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93206016"/>
        <c:crosses val="autoZero"/>
        <c:auto val="1"/>
        <c:lblAlgn val="ctr"/>
        <c:lblOffset val="100"/>
        <c:noMultiLvlLbl val="0"/>
      </c:catAx>
      <c:valAx>
        <c:axId val="9320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lang="en-US" sz="2000">
                    <a:latin typeface="Angsana New" pitchFamily="18" charset="-34"/>
                    <a:cs typeface="Angsana New" pitchFamily="18" charset="-34"/>
                  </a:defRPr>
                </a:pPr>
                <a:r>
                  <a:rPr lang="th-TH" sz="2000" dirty="0" smtClean="0">
                    <a:latin typeface="Angsana New" pitchFamily="18" charset="-34"/>
                    <a:cs typeface="Angsana New" pitchFamily="18" charset="-34"/>
                  </a:rPr>
                  <a:t>ประสิทธิภาพ</a:t>
                </a:r>
                <a:r>
                  <a:rPr lang="en-US" sz="2000" dirty="0" smtClean="0"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2000" dirty="0" smtClean="0">
                    <a:latin typeface="Angsana New" pitchFamily="18" charset="-34"/>
                    <a:cs typeface="Angsana New" pitchFamily="18" charset="-34"/>
                  </a:rPr>
                  <a:t>การบำบัดฟ</a:t>
                </a:r>
                <a:r>
                  <a:rPr lang="en-US" sz="2000" dirty="0" smtClean="0"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2000" dirty="0" smtClean="0">
                    <a:latin typeface="Angsana New" pitchFamily="18" charset="-34"/>
                    <a:cs typeface="Angsana New" pitchFamily="18" charset="-34"/>
                  </a:rPr>
                  <a:t>อ</a:t>
                </a:r>
                <a:r>
                  <a:rPr lang="en-US" sz="2000" dirty="0" smtClean="0"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2000" dirty="0" smtClean="0">
                    <a:latin typeface="Angsana New" pitchFamily="18" charset="-34"/>
                    <a:cs typeface="Angsana New" pitchFamily="18" charset="-34"/>
                  </a:rPr>
                  <a:t>ส</a:t>
                </a:r>
                <a:r>
                  <a:rPr lang="en-US" sz="2000" dirty="0" smtClean="0"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2000" dirty="0" smtClean="0">
                    <a:latin typeface="Angsana New" pitchFamily="18" charset="-34"/>
                    <a:cs typeface="Angsana New" pitchFamily="18" charset="-34"/>
                  </a:rPr>
                  <a:t>ฟ</a:t>
                </a:r>
                <a:r>
                  <a:rPr lang="en-US" sz="2000" dirty="0" smtClean="0"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2000" dirty="0" smtClean="0">
                    <a:latin typeface="Angsana New" pitchFamily="18" charset="-34"/>
                    <a:cs typeface="Angsana New" pitchFamily="18" charset="-34"/>
                  </a:rPr>
                  <a:t>อ</a:t>
                </a:r>
                <a:r>
                  <a:rPr lang="en-US" sz="2000" dirty="0" smtClean="0"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2000" dirty="0" smtClean="0">
                    <a:latin typeface="Angsana New" pitchFamily="18" charset="-34"/>
                    <a:cs typeface="Angsana New" pitchFamily="18" charset="-34"/>
                  </a:rPr>
                  <a:t>รัส </a:t>
                </a:r>
                <a:r>
                  <a:rPr lang="en-US" sz="2000" dirty="0" smtClean="0"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2000" dirty="0" smtClean="0">
                    <a:latin typeface="Angsana New" pitchFamily="18" charset="-34"/>
                    <a:cs typeface="Angsana New" pitchFamily="18" charset="-34"/>
                  </a:rPr>
                  <a:t>(</a:t>
                </a:r>
                <a:r>
                  <a:rPr lang="th-TH" sz="2000" dirty="0">
                    <a:latin typeface="Angsana New" pitchFamily="18" charset="-34"/>
                    <a:cs typeface="Angsana New" pitchFamily="18" charset="-34"/>
                  </a:rPr>
                  <a:t>ร้อยละ)</a:t>
                </a:r>
              </a:p>
            </c:rich>
          </c:tx>
          <c:layout>
            <c:manualLayout>
              <c:xMode val="edge"/>
              <c:yMode val="edge"/>
              <c:x val="1.4036981900997758E-2"/>
              <c:y val="0.105558274474555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 lang="en-US" sz="1800">
                <a:solidFill>
                  <a:schemeClr val="tx1"/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endParaRPr lang="th-TH"/>
          </a:p>
        </c:txPr>
        <c:crossAx val="93187456"/>
        <c:crosses val="autoZero"/>
        <c:crossBetween val="between"/>
      </c:valAx>
      <c:spPr>
        <a:solidFill>
          <a:schemeClr val="lt1"/>
        </a:solidFill>
        <a:ln w="9525" cap="flat" cmpd="sng" algn="ctr">
          <a:solidFill>
            <a:schemeClr val="dk1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h-TH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3873C-A7E6-4EAC-B598-9FD419350557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4C05C-5F33-4336-80E6-9899778BA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C05C-5F33-4336-80E6-9899778BA6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พัก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C05C-5F33-4336-80E6-9899778BA6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C05C-5F33-4336-80E6-9899778BA64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C05C-5F33-4336-80E6-9899778BA64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C05C-5F33-4336-80E6-9899778BA64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C05C-5F33-4336-80E6-9899778BA649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C05C-5F33-4336-80E6-9899778BA649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4419-6EC2-447B-9E6B-055F57168C2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5BF1-A090-4EDD-BA5F-28D63EB79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4419-6EC2-447B-9E6B-055F57168C2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5BF1-A090-4EDD-BA5F-28D63EB79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4419-6EC2-447B-9E6B-055F57168C2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5BF1-A090-4EDD-BA5F-28D63EB79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4419-6EC2-447B-9E6B-055F57168C2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5BF1-A090-4EDD-BA5F-28D63EB79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4419-6EC2-447B-9E6B-055F57168C2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5BF1-A090-4EDD-BA5F-28D63EB79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4419-6EC2-447B-9E6B-055F57168C2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5BF1-A090-4EDD-BA5F-28D63EB79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4419-6EC2-447B-9E6B-055F57168C2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5BF1-A090-4EDD-BA5F-28D63EB79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4419-6EC2-447B-9E6B-055F57168C2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5BF1-A090-4EDD-BA5F-28D63EB79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4419-6EC2-447B-9E6B-055F57168C2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5BF1-A090-4EDD-BA5F-28D63EB79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4419-6EC2-447B-9E6B-055F57168C2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5BF1-A090-4EDD-BA5F-28D63EB79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4419-6EC2-447B-9E6B-055F57168C2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5BF1-A090-4EDD-BA5F-28D63EB79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F4419-6EC2-447B-9E6B-055F57168C21}" type="datetimeFigureOut">
              <a:rPr lang="en-US" smtClean="0"/>
              <a:pPr/>
              <a:t>12/24/2013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5BF1-A090-4EDD-BA5F-28D63EB79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rgbClr val="33CC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ประสิทธิภาพการบำบัดน้ำเสียจากชุมชน</a:t>
            </a:r>
          </a:p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แบบระบบบึงประดิษฐ์ด้วยพุทธรักษาและตาลปัตรฤาษี</a:t>
            </a:r>
          </a:p>
          <a:p>
            <a:pPr algn="ctr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กรณีศึกษา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ชุมชนแม่หรั่งงอกงาม อ.ไทรน้อย จ. นนทบุรี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6" descr="http://www.oknation.net/blog/home/blog_data/837/15837/images/Radolfzell02/130.jpg"/>
          <p:cNvPicPr>
            <a:picLocks noChangeAspect="1" noChangeArrowheads="1"/>
          </p:cNvPicPr>
          <p:nvPr/>
        </p:nvPicPr>
        <p:blipFill>
          <a:blip r:embed="rId2" cstate="print"/>
          <a:srcRect l="15067" t="11161"/>
          <a:stretch>
            <a:fillRect/>
          </a:stretch>
        </p:blipFill>
        <p:spPr bwMode="auto">
          <a:xfrm>
            <a:off x="857224" y="2849090"/>
            <a:ext cx="2428893" cy="21669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4" descr="http://www.oknation.net/blog/home/blog_data/866/48866/images/born/2.JPG"/>
          <p:cNvPicPr>
            <a:picLocks noChangeAspect="1" noChangeArrowheads="1"/>
          </p:cNvPicPr>
          <p:nvPr/>
        </p:nvPicPr>
        <p:blipFill>
          <a:blip r:embed="rId3" cstate="print"/>
          <a:srcRect l="4082" t="7058" r="4082" b="17215"/>
          <a:stretch>
            <a:fillRect/>
          </a:stretch>
        </p:blipFill>
        <p:spPr bwMode="auto">
          <a:xfrm>
            <a:off x="5715008" y="2786058"/>
            <a:ext cx="2500330" cy="2250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643570" y="5214950"/>
            <a:ext cx="3071834" cy="1500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 	   จัดทำโดย</a:t>
            </a:r>
          </a:p>
          <a:p>
            <a:pPr marL="342900" marR="0" lvl="0" indent="-342900" algn="thaiDi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นายฉัตรชัย        	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ยาทะเล</a:t>
            </a:r>
            <a:endParaRPr kumimoji="0" lang="th-TH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0" indent="-342900" algn="thaiDi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นางสาววิไล    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รอดกลิ่น	</a:t>
            </a:r>
          </a:p>
          <a:p>
            <a:pPr marL="342900" marR="0" lvl="0" indent="-342900" algn="thaiDi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นางสาวศศิวรรณ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 เกตบท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				          					</a:t>
            </a:r>
          </a:p>
        </p:txBody>
      </p:sp>
      <p:sp>
        <p:nvSpPr>
          <p:cNvPr id="12" name="สี่เหลี่ยมผืนผ้า 4"/>
          <p:cNvSpPr/>
          <p:nvPr/>
        </p:nvSpPr>
        <p:spPr>
          <a:xfrm>
            <a:off x="714348" y="5476418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อาจารย์ที่ปรึกษา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ว่าที่ร้อยตรี วิชัย    โกศัลวัฒน์</a:t>
            </a:r>
          </a:p>
          <a:p>
            <a:r>
              <a:rPr lang="th-TH" dirty="0"/>
              <a:t>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4348" y="6000768"/>
            <a:ext cx="3381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มหาวิทยาเทคโนโลยีราชมงคลพระนคร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714348" y="1643050"/>
            <a:ext cx="7500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The</a:t>
            </a:r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Efficiency of Wastewater Treatment from Community by Constructed Wetland System using </a:t>
            </a:r>
            <a:r>
              <a:rPr lang="en-US" sz="2000" i="1" dirty="0" err="1" smtClean="0">
                <a:latin typeface="Cordia New" pitchFamily="34" charset="-34"/>
                <a:cs typeface="Cordia New" pitchFamily="34" charset="-34"/>
              </a:rPr>
              <a:t>Canna</a:t>
            </a:r>
            <a:r>
              <a:rPr lang="en-US" sz="2000" i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000" i="1" dirty="0" err="1" smtClean="0">
                <a:latin typeface="Cordia New" pitchFamily="34" charset="-34"/>
                <a:cs typeface="Cordia New" pitchFamily="34" charset="-34"/>
              </a:rPr>
              <a:t>warscewiezii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Dietr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and </a:t>
            </a:r>
            <a:r>
              <a:rPr lang="en-US" sz="2000" i="1" dirty="0" err="1" smtClean="0">
                <a:latin typeface="Cordia New" pitchFamily="34" charset="-34"/>
                <a:cs typeface="Cordia New" pitchFamily="34" charset="-34"/>
              </a:rPr>
              <a:t>Limnocharis</a:t>
            </a:r>
            <a:r>
              <a:rPr lang="en-US" sz="2000" i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000" i="1" dirty="0" err="1" smtClean="0">
                <a:latin typeface="Cordia New" pitchFamily="34" charset="-34"/>
                <a:cs typeface="Cordia New" pitchFamily="34" charset="-34"/>
              </a:rPr>
              <a:t>flava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(L.)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Buch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,</a:t>
            </a:r>
            <a:endParaRPr lang="th-TH" sz="2000" dirty="0" smtClean="0"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Case Study: Mae Rang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Ngok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Ngam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Community,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Sai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Noi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district, </a:t>
            </a:r>
            <a:r>
              <a:rPr lang="en-US" sz="2000" dirty="0" err="1" smtClean="0">
                <a:latin typeface="Cordia New" pitchFamily="34" charset="-34"/>
                <a:cs typeface="Cordia New" pitchFamily="34" charset="-34"/>
              </a:rPr>
              <a:t>Nonthaburi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Province</a:t>
            </a:r>
          </a:p>
          <a:p>
            <a:pPr algn="thaiDist"/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</a:t>
            </a:r>
            <a:endParaRPr lang="en-US" sz="20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2.1 </a:t>
            </a: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ชุมชนแม่หรั่งงอกงาม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14282" y="1071546"/>
            <a:ext cx="8929718" cy="4929222"/>
            <a:chOff x="214282" y="1071546"/>
            <a:chExt cx="8929718" cy="4929222"/>
          </a:xfrm>
        </p:grpSpPr>
        <p:pic>
          <p:nvPicPr>
            <p:cNvPr id="7" name="Picture 6"/>
            <p:cNvPicPr/>
            <p:nvPr/>
          </p:nvPicPr>
          <p:blipFill>
            <a:blip r:embed="rId2" cstate="print"/>
            <a:srcRect l="19164" t="26968" r="55182" b="27936"/>
            <a:stretch>
              <a:fillRect/>
            </a:stretch>
          </p:blipFill>
          <p:spPr bwMode="auto">
            <a:xfrm>
              <a:off x="1285852" y="1071546"/>
              <a:ext cx="6357982" cy="4929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428992" y="1357298"/>
              <a:ext cx="150019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2400" b="1" dirty="0" smtClean="0">
                  <a:solidFill>
                    <a:srgbClr val="3333FF"/>
                  </a:solidFill>
                  <a:latin typeface="Angsana New" pitchFamily="18" charset="-34"/>
                  <a:cs typeface="Angsana New" pitchFamily="18" charset="-34"/>
                </a:rPr>
                <a:t>บ้านเรือน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4282" y="2643182"/>
              <a:ext cx="128588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 smtClean="0">
                  <a:solidFill>
                    <a:srgbClr val="0070C0"/>
                  </a:solidFill>
                  <a:latin typeface="Angsana New" pitchFamily="18" charset="-34"/>
                  <a:ea typeface="Calibri" pitchFamily="34" charset="0"/>
                  <a:cs typeface="Angsana New" pitchFamily="18" charset="-34"/>
                </a:rPr>
                <a:t>ท่อ</a:t>
              </a:r>
              <a:r>
                <a:rPr lang="th-TH" sz="2400" b="1" dirty="0" smtClean="0">
                  <a:solidFill>
                    <a:srgbClr val="0070C0"/>
                  </a:solidFill>
                  <a:latin typeface="Angsana New" pitchFamily="18" charset="-34"/>
                  <a:cs typeface="Angsana New" pitchFamily="18" charset="-34"/>
                </a:rPr>
                <a:t>รวบรวม</a:t>
              </a:r>
            </a:p>
            <a:p>
              <a:r>
                <a:rPr lang="th-TH" sz="2400" b="1" dirty="0" smtClean="0">
                  <a:solidFill>
                    <a:srgbClr val="0070C0"/>
                  </a:solidFill>
                  <a:latin typeface="Angsana New" pitchFamily="18" charset="-34"/>
                  <a:cs typeface="Angsana New" pitchFamily="18" charset="-34"/>
                </a:rPr>
                <a:t>น้ำเสีย</a:t>
              </a:r>
              <a:endParaRPr lang="en-US" sz="24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15272" y="1928802"/>
              <a:ext cx="12858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 smtClean="0">
                  <a:solidFill>
                    <a:srgbClr val="0070C0"/>
                  </a:solidFill>
                  <a:latin typeface="Angsana New" pitchFamily="18" charset="-34"/>
                  <a:ea typeface="Calibri" pitchFamily="34" charset="0"/>
                  <a:cs typeface="Angsana New" pitchFamily="18" charset="-34"/>
                </a:rPr>
                <a:t>ท่อ</a:t>
              </a:r>
              <a:r>
                <a:rPr lang="th-TH" sz="2400" b="1" dirty="0" smtClean="0">
                  <a:solidFill>
                    <a:srgbClr val="0070C0"/>
                  </a:solidFill>
                  <a:latin typeface="Angsana New" pitchFamily="18" charset="-34"/>
                  <a:cs typeface="Angsana New" pitchFamily="18" charset="-34"/>
                </a:rPr>
                <a:t>รวบรวม</a:t>
              </a:r>
            </a:p>
            <a:p>
              <a:r>
                <a:rPr lang="th-TH" sz="2400" b="1" dirty="0" smtClean="0">
                  <a:solidFill>
                    <a:srgbClr val="0070C0"/>
                  </a:solidFill>
                  <a:latin typeface="Angsana New" pitchFamily="18" charset="-34"/>
                  <a:cs typeface="Angsana New" pitchFamily="18" charset="-34"/>
                </a:rPr>
                <a:t>น้ำเสียของ</a:t>
              </a:r>
            </a:p>
            <a:p>
              <a:r>
                <a:rPr lang="th-TH" sz="2400" b="1" dirty="0" smtClean="0">
                  <a:solidFill>
                    <a:srgbClr val="0070C0"/>
                  </a:solidFill>
                  <a:latin typeface="Angsana New" pitchFamily="18" charset="-34"/>
                  <a:cs typeface="Angsana New" pitchFamily="18" charset="-34"/>
                </a:rPr>
                <a:t>แต่ละบ้าน</a:t>
              </a:r>
              <a:endParaRPr lang="en-US" sz="24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43306" y="4786322"/>
              <a:ext cx="16722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 smtClean="0">
                  <a:latin typeface="Angsana New" pitchFamily="18" charset="-34"/>
                  <a:ea typeface="Calibri" pitchFamily="34" charset="0"/>
                  <a:cs typeface="Angsana New" pitchFamily="18" charset="-34"/>
                </a:rPr>
                <a:t>บ่อรวบรวมน้ำเสีย</a:t>
              </a:r>
              <a:endParaRPr lang="en-US" sz="2400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10524" y="5429264"/>
              <a:ext cx="40334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 smtClean="0">
                  <a:solidFill>
                    <a:srgbClr val="0070C0"/>
                  </a:solidFill>
                  <a:latin typeface="Angsana New" pitchFamily="18" charset="-34"/>
                  <a:ea typeface="Calibri" pitchFamily="34" charset="0"/>
                  <a:cs typeface="Angsana New" pitchFamily="18" charset="-34"/>
                </a:rPr>
                <a:t>ท่อใหญ่ที่ระบายน้ำเสียออกสู่แหล่งน้ำธรรมชาติ</a:t>
              </a:r>
              <a:endParaRPr lang="en-US" sz="2400" b="1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1388247" y="2683663"/>
              <a:ext cx="142876" cy="347666"/>
            </a:xfrm>
            <a:prstGeom prst="downArrow">
              <a:avLst/>
            </a:prstGeom>
            <a:solidFill>
              <a:srgbClr val="FF0066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 rot="5400000">
              <a:off x="3607587" y="1393017"/>
              <a:ext cx="142876" cy="357190"/>
            </a:xfrm>
            <a:prstGeom prst="downArrow">
              <a:avLst/>
            </a:prstGeom>
            <a:solidFill>
              <a:srgbClr val="FF0066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 rot="5400000">
              <a:off x="7393801" y="2250273"/>
              <a:ext cx="142876" cy="357190"/>
            </a:xfrm>
            <a:prstGeom prst="downArrow">
              <a:avLst/>
            </a:prstGeom>
            <a:solidFill>
              <a:srgbClr val="FF0066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 rot="5400000">
              <a:off x="4750595" y="5464983"/>
              <a:ext cx="142876" cy="357190"/>
            </a:xfrm>
            <a:prstGeom prst="downArrow">
              <a:avLst/>
            </a:prstGeom>
            <a:solidFill>
              <a:srgbClr val="FF0066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714480" y="6215082"/>
            <a:ext cx="5643602" cy="428628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แผนผังแสดงการระบายน้ำเสียของ</a:t>
            </a:r>
            <a:r>
              <a:rPr lang="th-TH" sz="28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ชุมชนแม่หรั่งงอกงาม</a:t>
            </a:r>
            <a:endParaRPr lang="en-US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2.2 </a:t>
            </a: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น้ำเสีย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34470" y="741652"/>
            <a:ext cx="9009530" cy="5986943"/>
            <a:chOff x="134470" y="741652"/>
            <a:chExt cx="9009530" cy="5986943"/>
          </a:xfrm>
        </p:grpSpPr>
        <p:sp>
          <p:nvSpPr>
            <p:cNvPr id="120" name="Rectangle 119"/>
            <p:cNvSpPr/>
            <p:nvPr/>
          </p:nvSpPr>
          <p:spPr>
            <a:xfrm>
              <a:off x="7657281" y="3714752"/>
              <a:ext cx="1071570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rgbClr val="D60093"/>
                  </a:solidFill>
                  <a:latin typeface="Angsana New" pitchFamily="18" charset="-34"/>
                  <a:cs typeface="Angsana New" pitchFamily="18" charset="-34"/>
                </a:rPr>
                <a:t> โรติเฟอร์</a:t>
              </a:r>
              <a:endParaRPr lang="en-US" sz="2400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684175" y="3429000"/>
              <a:ext cx="1071570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rgbClr val="D60093"/>
                  </a:solidFill>
                  <a:latin typeface="Angsana New" pitchFamily="18" charset="-34"/>
                  <a:cs typeface="Angsana New" pitchFamily="18" charset="-34"/>
                </a:rPr>
                <a:t> โปรโตซัว</a:t>
              </a:r>
              <a:endParaRPr lang="en-US" sz="2400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643834" y="3143248"/>
              <a:ext cx="1071570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rgbClr val="D60093"/>
                  </a:solidFill>
                  <a:latin typeface="Angsana New" pitchFamily="18" charset="-34"/>
                  <a:cs typeface="Angsana New" pitchFamily="18" charset="-34"/>
                </a:rPr>
                <a:t>  สาหร่าย</a:t>
              </a:r>
              <a:endParaRPr lang="en-US" sz="2400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643834" y="2857496"/>
              <a:ext cx="642942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rgbClr val="D60093"/>
                  </a:solidFill>
                  <a:latin typeface="Angsana New" pitchFamily="18" charset="-34"/>
                  <a:cs typeface="Angsana New" pitchFamily="18" charset="-34"/>
                </a:rPr>
                <a:t> รา</a:t>
              </a:r>
              <a:endParaRPr lang="en-US" sz="2400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715272" y="2571744"/>
              <a:ext cx="1071570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rgbClr val="D60093"/>
                  </a:solidFill>
                  <a:latin typeface="Angsana New" pitchFamily="18" charset="-34"/>
                  <a:cs typeface="Angsana New" pitchFamily="18" charset="-34"/>
                </a:rPr>
                <a:t> แบคทีเรีย</a:t>
              </a:r>
              <a:endParaRPr lang="en-US" sz="2400" dirty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4470" y="3317221"/>
              <a:ext cx="1143008" cy="857256"/>
            </a:xfrm>
            <a:prstGeom prst="rect">
              <a:avLst/>
            </a:prstGeom>
            <a:solidFill>
              <a:srgbClr val="CC00FF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6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น้ำเสีย</a:t>
              </a:r>
              <a:endParaRPr lang="en-US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28794" y="1072384"/>
              <a:ext cx="2071702" cy="85641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นิยามและความหมาย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42241" y="5692325"/>
              <a:ext cx="2071702" cy="8572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ประสิทธิภาพ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23753" y="4492164"/>
              <a:ext cx="2071702" cy="857256"/>
            </a:xfrm>
            <a:prstGeom prst="rect">
              <a:avLst/>
            </a:prstGeom>
            <a:solidFill>
              <a:srgbClr val="FF66CC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ผลกระทบของน้ำเสียต่อสิ่งแวดล้อม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28794" y="3313018"/>
              <a:ext cx="2071702" cy="857256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8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แหล่งที่มาของน้ำเสีย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28794" y="2196904"/>
              <a:ext cx="2071702" cy="857256"/>
            </a:xfrm>
            <a:prstGeom prst="rect">
              <a:avLst/>
            </a:prstGeom>
            <a:solidFill>
              <a:srgbClr val="00CCFF"/>
            </a:solidFill>
            <a:ln>
              <a:solidFill>
                <a:srgbClr val="0000FF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ลักษณะของน้ำเสีย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43504" y="2571744"/>
              <a:ext cx="2000264" cy="35719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ทางชีวภาพ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43504" y="2033783"/>
              <a:ext cx="2000264" cy="39088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ทางเคมี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43504" y="1000108"/>
              <a:ext cx="2000264" cy="42862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ทางกายภาพ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62062" y="3121395"/>
              <a:ext cx="1981706" cy="357190"/>
            </a:xfrm>
            <a:prstGeom prst="rect">
              <a:avLst/>
            </a:prstGeom>
            <a:gradFill flip="none" rotWithShape="1">
              <a:gsLst>
                <a:gs pos="0">
                  <a:srgbClr val="00CC00">
                    <a:tint val="66000"/>
                    <a:satMod val="160000"/>
                  </a:srgbClr>
                </a:gs>
                <a:gs pos="50000">
                  <a:srgbClr val="00CC00">
                    <a:tint val="44500"/>
                    <a:satMod val="160000"/>
                  </a:srgbClr>
                </a:gs>
                <a:gs pos="100000">
                  <a:srgbClr val="00CC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อุตสาหกรรม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34766" y="3594567"/>
              <a:ext cx="2009002" cy="357190"/>
            </a:xfrm>
            <a:prstGeom prst="rect">
              <a:avLst/>
            </a:prstGeom>
            <a:gradFill flip="none" rotWithShape="1">
              <a:gsLst>
                <a:gs pos="0">
                  <a:srgbClr val="00CC00">
                    <a:tint val="66000"/>
                    <a:satMod val="160000"/>
                  </a:srgbClr>
                </a:gs>
                <a:gs pos="50000">
                  <a:srgbClr val="00CC00">
                    <a:tint val="44500"/>
                    <a:satMod val="160000"/>
                  </a:srgbClr>
                </a:gs>
                <a:gs pos="100000">
                  <a:srgbClr val="00CC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เกษตรกรรม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34766" y="4067739"/>
              <a:ext cx="2009002" cy="357190"/>
            </a:xfrm>
            <a:prstGeom prst="rect">
              <a:avLst/>
            </a:prstGeom>
            <a:gradFill flip="none" rotWithShape="1">
              <a:gsLst>
                <a:gs pos="0">
                  <a:srgbClr val="00CC00">
                    <a:tint val="66000"/>
                    <a:satMod val="160000"/>
                  </a:srgbClr>
                </a:gs>
                <a:gs pos="50000">
                  <a:srgbClr val="00CC00">
                    <a:tint val="44500"/>
                    <a:satMod val="160000"/>
                  </a:srgbClr>
                </a:gs>
                <a:gs pos="100000">
                  <a:srgbClr val="00CC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ชุมชน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26457" y="6371405"/>
              <a:ext cx="2000264" cy="357190"/>
            </a:xfrm>
            <a:prstGeom prst="rect">
              <a:avLst/>
            </a:prstGeom>
            <a:gradFill flip="none" rotWithShape="1">
              <a:gsLst>
                <a:gs pos="0">
                  <a:srgbClr val="FF0066">
                    <a:tint val="66000"/>
                    <a:satMod val="160000"/>
                  </a:srgbClr>
                </a:gs>
                <a:gs pos="50000">
                  <a:srgbClr val="FF0066">
                    <a:tint val="44500"/>
                    <a:satMod val="160000"/>
                  </a:srgbClr>
                </a:gs>
                <a:gs pos="100000">
                  <a:srgbClr val="FF00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ทางด้านเศรษฐกิจ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26457" y="5460361"/>
              <a:ext cx="2000264" cy="357190"/>
            </a:xfrm>
            <a:prstGeom prst="rect">
              <a:avLst/>
            </a:prstGeom>
            <a:gradFill flip="none" rotWithShape="1">
              <a:gsLst>
                <a:gs pos="0">
                  <a:srgbClr val="FF0066">
                    <a:tint val="66000"/>
                    <a:satMod val="160000"/>
                  </a:srgbClr>
                </a:gs>
                <a:gs pos="50000">
                  <a:srgbClr val="FF0066">
                    <a:tint val="44500"/>
                    <a:satMod val="160000"/>
                  </a:srgbClr>
                </a:gs>
                <a:gs pos="100000">
                  <a:srgbClr val="FF00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ทางด้านกลิ่น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26457" y="5915883"/>
              <a:ext cx="2000264" cy="357190"/>
            </a:xfrm>
            <a:prstGeom prst="rect">
              <a:avLst/>
            </a:prstGeom>
            <a:gradFill flip="none" rotWithShape="1">
              <a:gsLst>
                <a:gs pos="0">
                  <a:srgbClr val="FF0066">
                    <a:tint val="66000"/>
                    <a:satMod val="160000"/>
                  </a:srgbClr>
                </a:gs>
                <a:gs pos="50000">
                  <a:srgbClr val="FF0066">
                    <a:tint val="44500"/>
                    <a:satMod val="160000"/>
                  </a:srgbClr>
                </a:gs>
                <a:gs pos="100000">
                  <a:srgbClr val="FF00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ทางด้านความสวยงาม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39904" y="5014083"/>
              <a:ext cx="2000264" cy="357190"/>
            </a:xfrm>
            <a:prstGeom prst="rect">
              <a:avLst/>
            </a:prstGeom>
            <a:gradFill flip="none" rotWithShape="1">
              <a:gsLst>
                <a:gs pos="0">
                  <a:srgbClr val="FF0066">
                    <a:tint val="66000"/>
                    <a:satMod val="160000"/>
                  </a:srgbClr>
                </a:gs>
                <a:gs pos="50000">
                  <a:srgbClr val="FF0066">
                    <a:tint val="44500"/>
                    <a:satMod val="160000"/>
                  </a:srgbClr>
                </a:gs>
                <a:gs pos="100000">
                  <a:srgbClr val="FF00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ทางด้านสาธารณสุข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40105" y="4567805"/>
              <a:ext cx="2000264" cy="357190"/>
            </a:xfrm>
            <a:prstGeom prst="rect">
              <a:avLst/>
            </a:prstGeom>
            <a:gradFill flip="none" rotWithShape="1">
              <a:gsLst>
                <a:gs pos="0">
                  <a:srgbClr val="FF0066">
                    <a:tint val="66000"/>
                    <a:satMod val="160000"/>
                  </a:srgbClr>
                </a:gs>
                <a:gs pos="50000">
                  <a:srgbClr val="FF0066">
                    <a:tint val="44500"/>
                    <a:satMod val="160000"/>
                  </a:srgbClr>
                </a:gs>
                <a:gs pos="100000">
                  <a:srgbClr val="FF00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ทางการผลิตน้ำ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15272" y="1428736"/>
              <a:ext cx="1000132" cy="2142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240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อุณหภูมิ</a:t>
              </a:r>
              <a:endParaRPr lang="en-US" sz="240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43834" y="1142984"/>
              <a:ext cx="57150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rgbClr val="00206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240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สี</a:t>
              </a:r>
              <a:endParaRPr lang="en-US" sz="240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00958" y="741652"/>
              <a:ext cx="92869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 </a:t>
              </a:r>
              <a:r>
                <a:rPr lang="th-TH" sz="240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กลิ่น</a:t>
              </a:r>
              <a:endParaRPr lang="en-US" sz="240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643802" y="1714488"/>
              <a:ext cx="1500198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</a:t>
              </a:r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2400" dirty="0" smtClean="0">
                  <a:solidFill>
                    <a:srgbClr val="7030A0"/>
                  </a:solidFill>
                  <a:latin typeface="Angsana New" pitchFamily="18" charset="-34"/>
                  <a:cs typeface="Angsana New" pitchFamily="18" charset="-34"/>
                </a:rPr>
                <a:t>ของแข็งในน้ำ</a:t>
              </a:r>
              <a:endParaRPr lang="en-US" sz="240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715272" y="2285992"/>
              <a:ext cx="1214446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rgbClr val="FF3300"/>
                  </a:solidFill>
                  <a:latin typeface="Angsana New" pitchFamily="18" charset="-34"/>
                  <a:cs typeface="Angsana New" pitchFamily="18" charset="-34"/>
                </a:rPr>
                <a:t> สารอินทรีย์</a:t>
              </a:r>
              <a:endParaRPr lang="en-US" sz="2400" dirty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43834" y="1928802"/>
              <a:ext cx="1500166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dirty="0" smtClean="0">
                  <a:solidFill>
                    <a:srgbClr val="FF3300"/>
                  </a:solidFill>
                  <a:latin typeface="Angsana New" pitchFamily="18" charset="-34"/>
                  <a:cs typeface="Angsana New" pitchFamily="18" charset="-34"/>
                </a:rPr>
                <a:t> สารอนินทรีย์</a:t>
              </a:r>
              <a:endParaRPr lang="en-US" sz="2200" dirty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-785056" y="3786190"/>
              <a:ext cx="4714114" cy="794"/>
            </a:xfrm>
            <a:prstGeom prst="line">
              <a:avLst/>
            </a:prstGeom>
            <a:ln w="28575">
              <a:solidFill>
                <a:srgbClr val="00FF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3929852" y="1955696"/>
              <a:ext cx="1570842" cy="794"/>
            </a:xfrm>
            <a:prstGeom prst="line">
              <a:avLst/>
            </a:prstGeom>
            <a:ln w="28575">
              <a:solidFill>
                <a:srgbClr val="00FF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6965967" y="1320785"/>
              <a:ext cx="928694" cy="1588"/>
            </a:xfrm>
            <a:prstGeom prst="line">
              <a:avLst/>
            </a:prstGeom>
            <a:ln w="28575">
              <a:solidFill>
                <a:srgbClr val="00FF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7429520" y="857232"/>
              <a:ext cx="428628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7429520" y="1214422"/>
              <a:ext cx="428628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7429520" y="1500174"/>
              <a:ext cx="428628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7429520" y="1785926"/>
              <a:ext cx="428628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>
              <a:off x="4250529" y="3750471"/>
              <a:ext cx="928694" cy="1588"/>
            </a:xfrm>
            <a:prstGeom prst="line">
              <a:avLst/>
            </a:prstGeom>
            <a:ln w="28575">
              <a:solidFill>
                <a:srgbClr val="00FF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>
              <a:off x="3764905" y="5580563"/>
              <a:ext cx="1812452" cy="28090"/>
            </a:xfrm>
            <a:prstGeom prst="line">
              <a:avLst/>
            </a:prstGeom>
            <a:ln w="28575">
              <a:solidFill>
                <a:srgbClr val="00FF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4000496" y="4937604"/>
              <a:ext cx="714380" cy="1588"/>
            </a:xfrm>
            <a:prstGeom prst="line">
              <a:avLst/>
            </a:prstGeom>
            <a:ln w="28575">
              <a:solidFill>
                <a:srgbClr val="00FF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7279015" y="2178835"/>
              <a:ext cx="356396" cy="794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>
              <a:off x="7470464" y="2357229"/>
              <a:ext cx="357190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>
              <a:off x="7484313" y="2014089"/>
              <a:ext cx="357190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1571604" y="1438818"/>
              <a:ext cx="357190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571604" y="2608720"/>
              <a:ext cx="357190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" idx="3"/>
            </p:cNvCxnSpPr>
            <p:nvPr/>
          </p:nvCxnSpPr>
          <p:spPr>
            <a:xfrm flipV="1">
              <a:off x="1277478" y="3730625"/>
              <a:ext cx="651316" cy="15224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1571604" y="4937604"/>
              <a:ext cx="357190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1571604" y="6111709"/>
              <a:ext cx="357190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714876" y="1156833"/>
              <a:ext cx="428628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4714876" y="2230246"/>
              <a:ext cx="428628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4714876" y="2728067"/>
              <a:ext cx="428628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4714876" y="3264271"/>
              <a:ext cx="428628" cy="1588"/>
            </a:xfrm>
            <a:prstGeom prst="straightConnector1">
              <a:avLst/>
            </a:prstGeom>
            <a:ln w="19050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4714876" y="4237509"/>
              <a:ext cx="428628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4687781" y="4701437"/>
              <a:ext cx="428628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687781" y="5201503"/>
              <a:ext cx="428628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4687580" y="5616684"/>
              <a:ext cx="428628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4643438" y="6072206"/>
              <a:ext cx="489616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4674133" y="6500834"/>
              <a:ext cx="428628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6872458" y="3213892"/>
              <a:ext cx="1143008" cy="1588"/>
            </a:xfrm>
            <a:prstGeom prst="line">
              <a:avLst/>
            </a:prstGeom>
            <a:ln>
              <a:solidFill>
                <a:srgbClr val="00FF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7470464" y="2643182"/>
              <a:ext cx="357190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7456816" y="2928934"/>
              <a:ext cx="357190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7456816" y="3214686"/>
              <a:ext cx="357190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7443168" y="3786190"/>
              <a:ext cx="357190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7456816" y="3500438"/>
              <a:ext cx="357190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000496" y="2568379"/>
              <a:ext cx="714380" cy="1588"/>
            </a:xfrm>
            <a:prstGeom prst="line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143768" y="1214422"/>
              <a:ext cx="285752" cy="1588"/>
            </a:xfrm>
            <a:prstGeom prst="line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143768" y="2223798"/>
              <a:ext cx="357190" cy="1588"/>
            </a:xfrm>
            <a:prstGeom prst="line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143768" y="2758762"/>
              <a:ext cx="285752" cy="1588"/>
            </a:xfrm>
            <a:prstGeom prst="line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3996293" y="3744160"/>
              <a:ext cx="1143008" cy="158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2.3  </a:t>
            </a: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ระบบบำบัดน้ำเสีย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85720" y="1000108"/>
            <a:ext cx="8572560" cy="5500726"/>
            <a:chOff x="142844" y="1027002"/>
            <a:chExt cx="8215370" cy="4794752"/>
          </a:xfrm>
        </p:grpSpPr>
        <p:sp>
          <p:nvSpPr>
            <p:cNvPr id="4" name="Rectangle 3"/>
            <p:cNvSpPr/>
            <p:nvPr/>
          </p:nvSpPr>
          <p:spPr>
            <a:xfrm>
              <a:off x="142844" y="2817155"/>
              <a:ext cx="2000264" cy="928694"/>
            </a:xfrm>
            <a:prstGeom prst="rect">
              <a:avLst/>
            </a:prstGeom>
            <a:solidFill>
              <a:srgbClr val="00CC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ระบบบำบัดน้ำเสีย</a:t>
              </a:r>
              <a:endPara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04567" y="5186380"/>
              <a:ext cx="2571768" cy="428628"/>
            </a:xfrm>
            <a:prstGeom prst="rect">
              <a:avLst/>
            </a:prstGeom>
            <a:solidFill>
              <a:srgbClr val="CCFF99"/>
            </a:solidFill>
            <a:ln>
              <a:solidFill>
                <a:srgbClr val="33CC3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ระบบบึงประดิษฐ์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00364" y="4370303"/>
              <a:ext cx="2571768" cy="42862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ระบบบ่อปรับเสถียร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00364" y="3553388"/>
              <a:ext cx="2571768" cy="42862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ระบบบ่อเติมอากาศ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00364" y="2714620"/>
              <a:ext cx="2571768" cy="428628"/>
            </a:xfrm>
            <a:prstGeom prst="rect">
              <a:avLst/>
            </a:prstGeom>
            <a:solidFill>
              <a:srgbClr val="FF66CC"/>
            </a:solidFill>
            <a:ln>
              <a:solidFill>
                <a:srgbClr val="FF006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ระบบแอกทิเวเต็จสลัดจ์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00364" y="1857364"/>
              <a:ext cx="2571767" cy="428628"/>
            </a:xfrm>
            <a:prstGeom prst="rect">
              <a:avLst/>
            </a:prstGeom>
            <a:solidFill>
              <a:srgbClr val="CC00FF"/>
            </a:solidFill>
            <a:ln>
              <a:solidFill>
                <a:srgbClr val="99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ระบบแผ่นหมุนชีวภาพ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00364" y="1027002"/>
              <a:ext cx="2571768" cy="42862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ระบบโปรยกรอง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464315" y="3321843"/>
              <a:ext cx="4214842" cy="1588"/>
            </a:xfrm>
            <a:prstGeom prst="line">
              <a:avLst/>
            </a:prstGeom>
            <a:ln>
              <a:solidFill>
                <a:srgbClr val="9900CC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571736" y="1216147"/>
              <a:ext cx="428628" cy="1588"/>
            </a:xfrm>
            <a:prstGeom prst="straightConnector1">
              <a:avLst/>
            </a:prstGeom>
            <a:ln>
              <a:solidFill>
                <a:srgbClr val="9900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571736" y="2058231"/>
              <a:ext cx="428628" cy="1588"/>
            </a:xfrm>
            <a:prstGeom prst="straightConnector1">
              <a:avLst/>
            </a:prstGeom>
            <a:ln>
              <a:solidFill>
                <a:srgbClr val="9900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558289" y="2879349"/>
              <a:ext cx="428628" cy="1588"/>
            </a:xfrm>
            <a:prstGeom prst="straightConnector1">
              <a:avLst/>
            </a:prstGeom>
            <a:ln>
              <a:solidFill>
                <a:srgbClr val="9900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571736" y="3794596"/>
              <a:ext cx="428628" cy="1588"/>
            </a:xfrm>
            <a:prstGeom prst="straightConnector1">
              <a:avLst/>
            </a:prstGeom>
            <a:ln>
              <a:solidFill>
                <a:srgbClr val="9900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571736" y="4580414"/>
              <a:ext cx="428628" cy="1588"/>
            </a:xfrm>
            <a:prstGeom prst="straightConnector1">
              <a:avLst/>
            </a:prstGeom>
            <a:ln>
              <a:solidFill>
                <a:srgbClr val="9900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571736" y="5400694"/>
              <a:ext cx="428628" cy="1588"/>
            </a:xfrm>
            <a:prstGeom prst="straightConnector1">
              <a:avLst/>
            </a:prstGeom>
            <a:ln>
              <a:solidFill>
                <a:srgbClr val="9900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143108" y="3330668"/>
              <a:ext cx="428628" cy="1588"/>
            </a:xfrm>
            <a:prstGeom prst="line">
              <a:avLst/>
            </a:prstGeom>
            <a:ln w="28575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5572132" y="2080922"/>
              <a:ext cx="2786082" cy="1500198"/>
              <a:chOff x="5429256" y="2143116"/>
              <a:chExt cx="2786082" cy="150019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72198" y="2928934"/>
                <a:ext cx="1928826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 smtClean="0">
                    <a:solidFill>
                      <a:srgbClr val="0000FF"/>
                    </a:solidFill>
                    <a:latin typeface="Angsana New" pitchFamily="18" charset="-34"/>
                    <a:cs typeface="Angsana New" pitchFamily="18" charset="-34"/>
                  </a:rPr>
                  <a:t>แบบคลองวนเวียน</a:t>
                </a:r>
                <a:endParaRPr lang="en-US" sz="2400" dirty="0">
                  <a:solidFill>
                    <a:srgbClr val="0000FF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143636" y="2500306"/>
                <a:ext cx="2071702" cy="4286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 smtClean="0">
                    <a:solidFill>
                      <a:srgbClr val="0000FF"/>
                    </a:solidFill>
                    <a:latin typeface="Angsana New" pitchFamily="18" charset="-34"/>
                    <a:cs typeface="Angsana New" pitchFamily="18" charset="-34"/>
                  </a:rPr>
                  <a:t>แบบปรับเสถียรสัมผัส</a:t>
                </a:r>
                <a:endParaRPr lang="en-US" sz="2400" dirty="0">
                  <a:solidFill>
                    <a:srgbClr val="0000FF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43636" y="2143116"/>
                <a:ext cx="1714512" cy="4286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 smtClean="0">
                    <a:solidFill>
                      <a:srgbClr val="0000FF"/>
                    </a:solidFill>
                    <a:latin typeface="Angsana New" pitchFamily="18" charset="-34"/>
                    <a:cs typeface="Angsana New" pitchFamily="18" charset="-34"/>
                  </a:rPr>
                  <a:t>แบบกวนสมบูรณ์</a:t>
                </a:r>
                <a:endParaRPr lang="en-US" sz="2400" dirty="0">
                  <a:solidFill>
                    <a:srgbClr val="0000FF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143636" y="3214686"/>
                <a:ext cx="1428760" cy="4286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 smtClean="0">
                    <a:solidFill>
                      <a:srgbClr val="0000FF"/>
                    </a:solidFill>
                    <a:latin typeface="Angsana New" pitchFamily="18" charset="-34"/>
                    <a:cs typeface="Angsana New" pitchFamily="18" charset="-34"/>
                  </a:rPr>
                  <a:t>แบบเอสบีอาร์</a:t>
                </a:r>
                <a:endParaRPr lang="en-US" sz="2400" dirty="0">
                  <a:solidFill>
                    <a:srgbClr val="0000FF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5400000">
                <a:off x="5322099" y="2893215"/>
                <a:ext cx="1071570" cy="1588"/>
              </a:xfrm>
              <a:prstGeom prst="line">
                <a:avLst/>
              </a:prstGeom>
              <a:ln>
                <a:solidFill>
                  <a:srgbClr val="9900CC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5857884" y="2357430"/>
                <a:ext cx="428628" cy="1588"/>
              </a:xfrm>
              <a:prstGeom prst="straightConnector1">
                <a:avLst/>
              </a:prstGeom>
              <a:ln>
                <a:solidFill>
                  <a:srgbClr val="9900CC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5857884" y="2714620"/>
                <a:ext cx="428628" cy="1588"/>
              </a:xfrm>
              <a:prstGeom prst="straightConnector1">
                <a:avLst/>
              </a:prstGeom>
              <a:ln>
                <a:solidFill>
                  <a:srgbClr val="9900CC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5857884" y="3071810"/>
                <a:ext cx="428628" cy="1588"/>
              </a:xfrm>
              <a:prstGeom prst="straightConnector1">
                <a:avLst/>
              </a:prstGeom>
              <a:ln>
                <a:solidFill>
                  <a:srgbClr val="9900CC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5857884" y="3429000"/>
                <a:ext cx="428628" cy="1588"/>
              </a:xfrm>
              <a:prstGeom prst="straightConnector1">
                <a:avLst/>
              </a:prstGeom>
              <a:ln>
                <a:solidFill>
                  <a:srgbClr val="9900CC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429256" y="3000372"/>
                <a:ext cx="428628" cy="1588"/>
              </a:xfrm>
              <a:prstGeom prst="line">
                <a:avLst/>
              </a:prstGeom>
              <a:ln w="28575">
                <a:solidFill>
                  <a:srgbClr val="99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5572132" y="4081186"/>
              <a:ext cx="2290219" cy="976603"/>
              <a:chOff x="5500694" y="4027398"/>
              <a:chExt cx="2290219" cy="97660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147839" y="4321556"/>
                <a:ext cx="1643074" cy="4286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 smtClean="0">
                    <a:solidFill>
                      <a:srgbClr val="FF0000"/>
                    </a:solidFill>
                    <a:latin typeface="Angsana New" pitchFamily="18" charset="-34"/>
                    <a:cs typeface="Angsana New" pitchFamily="18" charset="-34"/>
                  </a:rPr>
                  <a:t>บ่อแฟคคัลเททีฟ</a:t>
                </a:r>
                <a:endParaRPr lang="en-US" sz="2400" dirty="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147839" y="4027398"/>
                <a:ext cx="164307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 smtClean="0">
                    <a:solidFill>
                      <a:srgbClr val="FF0000"/>
                    </a:solidFill>
                    <a:latin typeface="Angsana New" pitchFamily="18" charset="-34"/>
                    <a:cs typeface="Angsana New" pitchFamily="18" charset="-34"/>
                  </a:rPr>
                  <a:t>บ่อแอนแอโรบิก</a:t>
                </a:r>
                <a:endParaRPr lang="en-US" sz="2400" dirty="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161286" y="4674543"/>
                <a:ext cx="785818" cy="3294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 smtClean="0">
                    <a:solidFill>
                      <a:srgbClr val="FF0000"/>
                    </a:solidFill>
                    <a:latin typeface="Angsana New" pitchFamily="18" charset="-34"/>
                    <a:cs typeface="Angsana New" pitchFamily="18" charset="-34"/>
                  </a:rPr>
                  <a:t>บ่อบ่ม</a:t>
                </a:r>
                <a:endParaRPr lang="en-US" sz="2400" dirty="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rot="5400000">
                <a:off x="5537207" y="4535495"/>
                <a:ext cx="642942" cy="1588"/>
              </a:xfrm>
              <a:prstGeom prst="line">
                <a:avLst/>
              </a:prstGeom>
              <a:ln>
                <a:solidFill>
                  <a:srgbClr val="9900CC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5857884" y="4214818"/>
                <a:ext cx="428628" cy="1588"/>
              </a:xfrm>
              <a:prstGeom prst="straightConnector1">
                <a:avLst/>
              </a:prstGeom>
              <a:ln>
                <a:solidFill>
                  <a:srgbClr val="9900CC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5857884" y="4535870"/>
                <a:ext cx="428628" cy="1588"/>
              </a:xfrm>
              <a:prstGeom prst="straightConnector1">
                <a:avLst/>
              </a:prstGeom>
              <a:ln>
                <a:solidFill>
                  <a:srgbClr val="9900CC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5857884" y="4843475"/>
                <a:ext cx="428628" cy="1588"/>
              </a:xfrm>
              <a:prstGeom prst="straightConnector1">
                <a:avLst/>
              </a:prstGeom>
              <a:ln>
                <a:solidFill>
                  <a:srgbClr val="9900CC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500694" y="4530829"/>
                <a:ext cx="357190" cy="1588"/>
              </a:xfrm>
              <a:prstGeom prst="line">
                <a:avLst/>
              </a:prstGeom>
              <a:ln w="28575">
                <a:solidFill>
                  <a:srgbClr val="99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5581376" y="5040977"/>
              <a:ext cx="2723888" cy="780777"/>
              <a:chOff x="5572132" y="5398167"/>
              <a:chExt cx="2723888" cy="78077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295756" y="5398167"/>
                <a:ext cx="200026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400" dirty="0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แบบน้ำไหลบนผิวดิน</a:t>
                </a:r>
                <a:endParaRPr lang="en-US" sz="2400" dirty="0">
                  <a:solidFill>
                    <a:srgbClr val="008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6512" y="5750316"/>
                <a:ext cx="2000264" cy="4286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400" dirty="0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แบบน้ำไหลใต้ผิวดิน</a:t>
                </a:r>
                <a:endParaRPr lang="en-US" sz="2400" dirty="0">
                  <a:solidFill>
                    <a:srgbClr val="008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rot="5400000">
                <a:off x="5715802" y="5785660"/>
                <a:ext cx="428628" cy="1588"/>
              </a:xfrm>
              <a:prstGeom prst="line">
                <a:avLst/>
              </a:prstGeom>
              <a:ln>
                <a:solidFill>
                  <a:srgbClr val="9900CC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5929322" y="5572140"/>
                <a:ext cx="428628" cy="1588"/>
              </a:xfrm>
              <a:prstGeom prst="straightConnector1">
                <a:avLst/>
              </a:prstGeom>
              <a:ln>
                <a:solidFill>
                  <a:srgbClr val="9900CC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5929322" y="5982280"/>
                <a:ext cx="428628" cy="1588"/>
              </a:xfrm>
              <a:prstGeom prst="straightConnector1">
                <a:avLst/>
              </a:prstGeom>
              <a:ln>
                <a:solidFill>
                  <a:srgbClr val="9900CC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572132" y="5777210"/>
                <a:ext cx="357190" cy="1588"/>
              </a:xfrm>
              <a:prstGeom prst="line">
                <a:avLst/>
              </a:prstGeom>
              <a:ln w="28575">
                <a:solidFill>
                  <a:srgbClr val="99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kmitl.ac.th/~kbkittic/watertreat/wastewatermanagement_files/Image6.jpeg"/>
          <p:cNvPicPr/>
          <p:nvPr/>
        </p:nvPicPr>
        <p:blipFill>
          <a:blip r:embed="rId2" cstate="print"/>
          <a:srcRect l="2536" t="4610" r="3062" b="9929"/>
          <a:stretch>
            <a:fillRect/>
          </a:stretch>
        </p:blipFill>
        <p:spPr bwMode="auto">
          <a:xfrm>
            <a:off x="285720" y="1214422"/>
            <a:ext cx="8501122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143240" y="500042"/>
            <a:ext cx="3143272" cy="571504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ระบบโปรยกรอง</a:t>
            </a:r>
            <a:endParaRPr lang="en-US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_WT_RBC05_big"/>
          <p:cNvPicPr/>
          <p:nvPr/>
        </p:nvPicPr>
        <p:blipFill>
          <a:blip r:embed="rId2" cstate="print"/>
          <a:srcRect l="1353" b="13865"/>
          <a:stretch>
            <a:fillRect/>
          </a:stretch>
        </p:blipFill>
        <p:spPr bwMode="auto">
          <a:xfrm>
            <a:off x="214282" y="1428736"/>
            <a:ext cx="8715436" cy="500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955820" y="571480"/>
            <a:ext cx="3163255" cy="646331"/>
          </a:xfrm>
          <a:prstGeom prst="rect">
            <a:avLst/>
          </a:prstGeom>
          <a:solidFill>
            <a:srgbClr val="CC00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ระบบแผ่นหมุนชีวภาพ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1567" y="455498"/>
            <a:ext cx="5357850" cy="571504"/>
          </a:xfrm>
          <a:prstGeom prst="rect">
            <a:avLst/>
          </a:prstGeom>
          <a:solidFill>
            <a:srgbClr val="FF66C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th-TH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ระบบแอกทิเวเต็จสลัดจ์แบบกวนสมบูรณ์</a:t>
            </a:r>
            <a:endParaRPr lang="en-US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8" descr="p_WT_activated01"/>
          <p:cNvPicPr/>
          <p:nvPr/>
        </p:nvPicPr>
        <p:blipFill>
          <a:blip r:embed="rId2" cstate="print"/>
          <a:srcRect l="3305" t="2960" r="3791" b="21277"/>
          <a:stretch>
            <a:fillRect/>
          </a:stretch>
        </p:blipFill>
        <p:spPr bwMode="auto">
          <a:xfrm>
            <a:off x="571472" y="1571612"/>
            <a:ext cx="800105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_WT_activated02"/>
          <p:cNvPicPr/>
          <p:nvPr/>
        </p:nvPicPr>
        <p:blipFill>
          <a:blip r:embed="rId2" cstate="print"/>
          <a:srcRect l="3017" t="4525" r="5336" b="19648"/>
          <a:stretch>
            <a:fillRect/>
          </a:stretch>
        </p:blipFill>
        <p:spPr bwMode="auto">
          <a:xfrm>
            <a:off x="714348" y="1428736"/>
            <a:ext cx="764386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643042" y="428604"/>
            <a:ext cx="5929354" cy="571504"/>
          </a:xfrm>
          <a:prstGeom prst="rect">
            <a:avLst/>
          </a:prstGeom>
          <a:solidFill>
            <a:srgbClr val="FF66C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th-TH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ระบบแอกทิเวเต็จสลัดจ์แบบปรับเสถียรสัมผัส</a:t>
            </a:r>
            <a:endParaRPr lang="en-US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6116" y="6000768"/>
            <a:ext cx="264320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_WT_activated03"/>
          <p:cNvPicPr/>
          <p:nvPr/>
        </p:nvPicPr>
        <p:blipFill>
          <a:blip r:embed="rId2" cstate="print"/>
          <a:srcRect l="1985" t="8125" r="2717" b="18739"/>
          <a:stretch>
            <a:fillRect/>
          </a:stretch>
        </p:blipFill>
        <p:spPr bwMode="auto">
          <a:xfrm>
            <a:off x="642910" y="1500174"/>
            <a:ext cx="778674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848950" y="549627"/>
            <a:ext cx="5286412" cy="571504"/>
          </a:xfrm>
          <a:prstGeom prst="rect">
            <a:avLst/>
          </a:prstGeom>
          <a:solidFill>
            <a:srgbClr val="FF66C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th-TH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ระบบแอกทิเวเต็จสลัดจ์แบบคลองวนเวียน</a:t>
            </a:r>
            <a:endParaRPr lang="en-US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_WT_activated04"/>
          <p:cNvPicPr/>
          <p:nvPr/>
        </p:nvPicPr>
        <p:blipFill>
          <a:blip r:embed="rId2" cstate="print"/>
          <a:srcRect l="4138" t="3286" r="2425" b="20195"/>
          <a:stretch>
            <a:fillRect/>
          </a:stretch>
        </p:blipFill>
        <p:spPr bwMode="auto">
          <a:xfrm>
            <a:off x="857224" y="1428736"/>
            <a:ext cx="735811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071670" y="571480"/>
            <a:ext cx="4929222" cy="571504"/>
          </a:xfrm>
          <a:prstGeom prst="rect">
            <a:avLst/>
          </a:prstGeom>
          <a:solidFill>
            <a:srgbClr val="FF66C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th-TH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ระบบแอกทิเวเต็จสลัดจ์แบบเอสบีอาร์</a:t>
            </a:r>
            <a:endParaRPr lang="en-US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_WT_are_big"/>
          <p:cNvPicPr>
            <a:picLocks noGrp="1"/>
          </p:cNvPicPr>
          <p:nvPr>
            <p:ph idx="1"/>
          </p:nvPr>
        </p:nvPicPr>
        <p:blipFill>
          <a:blip r:embed="rId2" cstate="print"/>
          <a:srcRect t="3195" b="34254"/>
          <a:stretch>
            <a:fillRect/>
          </a:stretch>
        </p:blipFill>
        <p:spPr bwMode="auto">
          <a:xfrm>
            <a:off x="714348" y="1643050"/>
            <a:ext cx="764386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071802" y="500042"/>
            <a:ext cx="2928958" cy="57150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ระบบบ่อเติมอากาศ</a:t>
            </a:r>
            <a:endParaRPr lang="en-US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785918" y="1857364"/>
            <a:ext cx="5286412" cy="4572032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  <p:txBody>
          <a:bodyPr vert="horz">
            <a:normAutofit fontScale="92500" lnSpcReduction="20000"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		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CCFF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1.1 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ความเป็นมาและความสำคัญ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CCFF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1.2 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กรอบแนวคิดในการศึกษา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CCFF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1.3 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วัตถุประสงค์การศึกษา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CCFF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1.4 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ขอบเขตการศึกษา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CCFF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	1.5  </a:t>
            </a:r>
            <a:r>
              <a:rPr kumimoji="0" lang="th-TH" sz="3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ประโยชน์ที่คาดว่าจะได้รับ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CCFF"/>
              </a:buClr>
              <a:buSzPct val="76000"/>
              <a:buFont typeface="Wingdings 3"/>
              <a:buNone/>
              <a:tabLst/>
              <a:defRPr/>
            </a:pPr>
            <a:r>
              <a:rPr lang="en-US" sz="3500" b="1" dirty="0" smtClean="0">
                <a:latin typeface="Angsana New" pitchFamily="18" charset="-34"/>
                <a:cs typeface="Angsana New" pitchFamily="18" charset="-34"/>
              </a:rPr>
              <a:t>		1.6  </a:t>
            </a:r>
            <a:r>
              <a:rPr lang="th-TH" sz="3500" b="1" dirty="0" smtClean="0">
                <a:latin typeface="Angsana New" pitchFamily="18" charset="-34"/>
                <a:cs typeface="Angsana New" pitchFamily="18" charset="-34"/>
              </a:rPr>
              <a:t>นิยามศัพท์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CCFF"/>
              </a:buClr>
              <a:buSzPct val="76000"/>
              <a:buFont typeface="Wingdings 3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CCFF"/>
              </a:buClr>
              <a:buSzPct val="76000"/>
              <a:buFont typeface="Wingdings 3"/>
              <a:buNone/>
              <a:tabLst/>
              <a:defRPr/>
            </a:pPr>
            <a:r>
              <a:rPr lang="en-US" sz="3500" b="1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kumimoji="0" lang="en-US" sz="35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h-TH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n-ea"/>
              <a:cs typeface="Cordia New" pitchFamily="34" charset="-34"/>
            </a:endParaRPr>
          </a:p>
        </p:txBody>
      </p:sp>
      <p:sp>
        <p:nvSpPr>
          <p:cNvPr id="7" name="Title 17"/>
          <p:cNvSpPr txBox="1">
            <a:spLocks/>
          </p:cNvSpPr>
          <p:nvPr/>
        </p:nvSpPr>
        <p:spPr>
          <a:xfrm>
            <a:off x="0" y="0"/>
            <a:ext cx="9144000" cy="1357322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บทที่ 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1 </a:t>
            </a: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บทนำ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_WT_pond04_big"/>
          <p:cNvPicPr>
            <a:picLocks noGrp="1"/>
          </p:cNvPicPr>
          <p:nvPr>
            <p:ph idx="1"/>
          </p:nvPr>
        </p:nvPicPr>
        <p:blipFill>
          <a:blip r:embed="rId2" cstate="print"/>
          <a:srcRect b="18841"/>
          <a:stretch>
            <a:fillRect/>
          </a:stretch>
        </p:blipFill>
        <p:spPr bwMode="auto">
          <a:xfrm>
            <a:off x="428596" y="1571612"/>
            <a:ext cx="835824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857488" y="642918"/>
            <a:ext cx="3429024" cy="571504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ระบบบ่อปรับเสถียร</a:t>
            </a:r>
            <a:endParaRPr lang="en-US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6214" y="2428868"/>
            <a:ext cx="4929222" cy="1428760"/>
          </a:xfrm>
          <a:prstGeom prst="rect">
            <a:avLst/>
          </a:prstGeom>
          <a:solidFill>
            <a:srgbClr val="00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ระบบบึงประดิษฐ์</a:t>
            </a:r>
            <a:endParaRPr lang="en-US" sz="54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4"/>
          <p:cNvGrpSpPr/>
          <p:nvPr/>
        </p:nvGrpSpPr>
        <p:grpSpPr>
          <a:xfrm>
            <a:off x="214282" y="173949"/>
            <a:ext cx="8835589" cy="6581540"/>
            <a:chOff x="214282" y="173949"/>
            <a:chExt cx="8835589" cy="6581540"/>
          </a:xfrm>
        </p:grpSpPr>
        <p:sp>
          <p:nvSpPr>
            <p:cNvPr id="13" name="Rectangle 12"/>
            <p:cNvSpPr/>
            <p:nvPr/>
          </p:nvSpPr>
          <p:spPr>
            <a:xfrm>
              <a:off x="7179068" y="920264"/>
              <a:ext cx="1857356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990" dirty="0" smtClean="0">
                  <a:solidFill>
                    <a:srgbClr val="0070C0"/>
                  </a:solidFill>
                  <a:latin typeface="Angsana New" pitchFamily="18" charset="-34"/>
                  <a:cs typeface="Angsana New" pitchFamily="18" charset="-34"/>
                </a:rPr>
                <a:t>แบบน้ำไหลตามแนวราบ</a:t>
              </a:r>
              <a:endParaRPr lang="en-US" sz="1990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92483" y="1218625"/>
              <a:ext cx="1857388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000" dirty="0" smtClean="0">
                  <a:solidFill>
                    <a:srgbClr val="0070C0"/>
                  </a:solidFill>
                  <a:latin typeface="Angsana New" pitchFamily="18" charset="-34"/>
                  <a:cs typeface="Angsana New" pitchFamily="18" charset="-34"/>
                </a:rPr>
                <a:t>แบบน้ำไหลตามแนวดิ่ง</a:t>
              </a:r>
              <a:endParaRPr lang="en-US" sz="2000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7072330" y="1428736"/>
              <a:ext cx="214314" cy="1588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7063086" y="1116928"/>
              <a:ext cx="214314" cy="1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/>
            <p:cNvGrpSpPr/>
            <p:nvPr/>
          </p:nvGrpSpPr>
          <p:grpSpPr>
            <a:xfrm>
              <a:off x="214282" y="4380385"/>
              <a:ext cx="1879209" cy="2375104"/>
              <a:chOff x="67235" y="4380385"/>
              <a:chExt cx="1879209" cy="2375104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rot="5400000">
                <a:off x="928662" y="5572140"/>
                <a:ext cx="2000264" cy="1588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 rot="10800000">
                <a:off x="1660692" y="5081318"/>
                <a:ext cx="285752" cy="1588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 rot="10800000">
                <a:off x="1643042" y="4572008"/>
                <a:ext cx="285752" cy="1588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 rot="10800000">
                <a:off x="1643042" y="6072206"/>
                <a:ext cx="285752" cy="1588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rot="10800000">
                <a:off x="1643042" y="6572272"/>
                <a:ext cx="285752" cy="1588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 rot="10800000">
                <a:off x="1643042" y="5599034"/>
                <a:ext cx="285752" cy="1588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/>
              <p:cNvSpPr/>
              <p:nvPr/>
            </p:nvSpPr>
            <p:spPr>
              <a:xfrm>
                <a:off x="67235" y="4380385"/>
                <a:ext cx="1571604" cy="357190"/>
              </a:xfrm>
              <a:prstGeom prst="rect">
                <a:avLst/>
              </a:prstGeom>
              <a:gradFill flip="none" rotWithShape="1">
                <a:gsLst>
                  <a:gs pos="0">
                    <a:srgbClr val="00FF00">
                      <a:tint val="66000"/>
                      <a:satMod val="160000"/>
                    </a:srgbClr>
                  </a:gs>
                  <a:gs pos="50000">
                    <a:srgbClr val="00FF00">
                      <a:tint val="44500"/>
                      <a:satMod val="160000"/>
                    </a:srgbClr>
                  </a:gs>
                  <a:gs pos="100000">
                    <a:srgbClr val="00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2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ของแข็งแขวนลอย</a:t>
                </a:r>
                <a:endParaRPr lang="en-US" sz="22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0682" y="4888006"/>
                <a:ext cx="1571604" cy="357190"/>
              </a:xfrm>
              <a:prstGeom prst="rect">
                <a:avLst/>
              </a:prstGeom>
              <a:gradFill flip="none" rotWithShape="1">
                <a:gsLst>
                  <a:gs pos="0">
                    <a:srgbClr val="00FF00">
                      <a:tint val="66000"/>
                      <a:satMod val="160000"/>
                    </a:srgbClr>
                  </a:gs>
                  <a:gs pos="50000">
                    <a:srgbClr val="00FF00">
                      <a:tint val="44500"/>
                      <a:satMod val="160000"/>
                    </a:srgbClr>
                  </a:gs>
                  <a:gs pos="100000">
                    <a:srgbClr val="00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2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บีโอดี</a:t>
                </a:r>
                <a:endParaRPr lang="en-US" sz="22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7235" y="5410763"/>
                <a:ext cx="1571604" cy="357190"/>
              </a:xfrm>
              <a:prstGeom prst="rect">
                <a:avLst/>
              </a:prstGeom>
              <a:gradFill flip="none" rotWithShape="1">
                <a:gsLst>
                  <a:gs pos="0">
                    <a:srgbClr val="00FF00">
                      <a:tint val="66000"/>
                      <a:satMod val="160000"/>
                    </a:srgbClr>
                  </a:gs>
                  <a:gs pos="50000">
                    <a:srgbClr val="00FF00">
                      <a:tint val="44500"/>
                      <a:satMod val="160000"/>
                    </a:srgbClr>
                  </a:gs>
                  <a:gs pos="100000">
                    <a:srgbClr val="00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2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ไนโตรเจน</a:t>
                </a:r>
                <a:endParaRPr lang="en-US" sz="22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0682" y="5888138"/>
                <a:ext cx="1571604" cy="357190"/>
              </a:xfrm>
              <a:prstGeom prst="rect">
                <a:avLst/>
              </a:prstGeom>
              <a:gradFill flip="none" rotWithShape="1">
                <a:gsLst>
                  <a:gs pos="0">
                    <a:srgbClr val="00FF00">
                      <a:tint val="66000"/>
                      <a:satMod val="160000"/>
                    </a:srgbClr>
                  </a:gs>
                  <a:gs pos="50000">
                    <a:srgbClr val="00FF00">
                      <a:tint val="44500"/>
                      <a:satMod val="160000"/>
                    </a:srgbClr>
                  </a:gs>
                  <a:gs pos="100000">
                    <a:srgbClr val="00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2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ฟอสฟอรัส</a:t>
                </a:r>
                <a:endParaRPr lang="en-US" sz="22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7235" y="6398299"/>
                <a:ext cx="1571604" cy="357190"/>
              </a:xfrm>
              <a:prstGeom prst="rect">
                <a:avLst/>
              </a:prstGeom>
              <a:gradFill flip="none" rotWithShape="1">
                <a:gsLst>
                  <a:gs pos="0">
                    <a:srgbClr val="00FF00">
                      <a:tint val="66000"/>
                      <a:satMod val="160000"/>
                    </a:srgbClr>
                  </a:gs>
                  <a:gs pos="50000">
                    <a:srgbClr val="00FF00">
                      <a:tint val="44500"/>
                      <a:satMod val="160000"/>
                    </a:srgbClr>
                  </a:gs>
                  <a:gs pos="100000">
                    <a:srgbClr val="00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2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เชื้อโรค</a:t>
                </a:r>
                <a:endParaRPr lang="en-US" sz="22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4143372" y="500042"/>
              <a:ext cx="571504" cy="801691"/>
              <a:chOff x="4643438" y="500042"/>
              <a:chExt cx="571504" cy="801691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4929190" y="500042"/>
                <a:ext cx="285752" cy="801691"/>
                <a:chOff x="4071934" y="1500174"/>
                <a:chExt cx="285752" cy="801691"/>
              </a:xfrm>
            </p:grpSpPr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4071934" y="2300277"/>
                  <a:ext cx="285752" cy="1588"/>
                </a:xfrm>
                <a:prstGeom prst="straightConnector1">
                  <a:avLst/>
                </a:prstGeom>
                <a:ln>
                  <a:solidFill>
                    <a:srgbClr val="00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5400000">
                  <a:off x="3679819" y="1892289"/>
                  <a:ext cx="785818" cy="1588"/>
                </a:xfrm>
                <a:prstGeom prst="line">
                  <a:avLst/>
                </a:prstGeom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>
                  <a:off x="4071934" y="1500174"/>
                  <a:ext cx="285752" cy="1588"/>
                </a:xfrm>
                <a:prstGeom prst="straightConnector1">
                  <a:avLst/>
                </a:prstGeom>
                <a:ln>
                  <a:solidFill>
                    <a:srgbClr val="00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Connector 90"/>
              <p:cNvCxnSpPr/>
              <p:nvPr/>
            </p:nvCxnSpPr>
            <p:spPr>
              <a:xfrm>
                <a:off x="4643438" y="857232"/>
                <a:ext cx="285752" cy="1588"/>
              </a:xfrm>
              <a:prstGeom prst="line">
                <a:avLst/>
              </a:prstGeom>
              <a:ln w="28575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Straight Connector 94"/>
            <p:cNvCxnSpPr/>
            <p:nvPr/>
          </p:nvCxnSpPr>
          <p:spPr>
            <a:xfrm>
              <a:off x="6858016" y="482392"/>
              <a:ext cx="214314" cy="1588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4406433" y="1753991"/>
              <a:ext cx="4134954" cy="3687882"/>
              <a:chOff x="4785520" y="2094369"/>
              <a:chExt cx="4134954" cy="368788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071272" y="2143116"/>
                <a:ext cx="2143140" cy="357190"/>
              </a:xfrm>
              <a:prstGeom prst="rect">
                <a:avLst/>
              </a:prstGeom>
              <a:gradFill flip="none" rotWithShape="1">
                <a:gsLst>
                  <a:gs pos="0">
                    <a:srgbClr val="33CCFF">
                      <a:tint val="66000"/>
                      <a:satMod val="160000"/>
                    </a:srgbClr>
                  </a:gs>
                  <a:gs pos="50000">
                    <a:srgbClr val="33CCFF">
                      <a:tint val="44500"/>
                      <a:satMod val="160000"/>
                    </a:srgbClr>
                  </a:gs>
                  <a:gs pos="100000">
                    <a:srgbClr val="33CCFF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2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ชนิดพันธุ์พืช</a:t>
                </a:r>
                <a:endParaRPr lang="en-US" sz="22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072066" y="2714620"/>
                <a:ext cx="2143140" cy="357190"/>
              </a:xfrm>
              <a:prstGeom prst="rect">
                <a:avLst/>
              </a:prstGeom>
              <a:gradFill flip="none" rotWithShape="1">
                <a:gsLst>
                  <a:gs pos="0">
                    <a:srgbClr val="33CCFF">
                      <a:tint val="66000"/>
                      <a:satMod val="160000"/>
                    </a:srgbClr>
                  </a:gs>
                  <a:gs pos="50000">
                    <a:srgbClr val="33CCFF">
                      <a:tint val="44500"/>
                      <a:satMod val="160000"/>
                    </a:srgbClr>
                  </a:gs>
                  <a:gs pos="100000">
                    <a:srgbClr val="33CCFF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2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ระดับน้ำ</a:t>
                </a:r>
                <a:endParaRPr lang="en-US" sz="22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72066" y="3241580"/>
                <a:ext cx="2143140" cy="35719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2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ชั้นดิน</a:t>
                </a:r>
                <a:endParaRPr lang="en-US" sz="22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072066" y="3786190"/>
                <a:ext cx="2143140" cy="35719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2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การถ่ายทอดออกซิเจน</a:t>
                </a:r>
                <a:endParaRPr lang="en-US" sz="22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072066" y="4326597"/>
                <a:ext cx="2143140" cy="35719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2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จุลินทรีย์</a:t>
                </a:r>
                <a:endParaRPr lang="en-US" sz="22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072066" y="4871207"/>
                <a:ext cx="2143140" cy="35719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2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ระยะเวลากักพักชลศาสตร์</a:t>
                </a:r>
                <a:endParaRPr lang="en-US" sz="22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72066" y="5425061"/>
                <a:ext cx="2143140" cy="35719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2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ความหนาแน่นของพืช</a:t>
                </a:r>
                <a:endParaRPr lang="en-US" sz="22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536258" y="2094369"/>
                <a:ext cx="857256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000" dirty="0" smtClean="0">
                    <a:solidFill>
                      <a:srgbClr val="FF0000"/>
                    </a:solidFill>
                    <a:latin typeface="Angsana New" pitchFamily="18" charset="-34"/>
                    <a:cs typeface="Angsana New" pitchFamily="18" charset="-34"/>
                  </a:rPr>
                  <a:t>พืชใต้น้ำ</a:t>
                </a:r>
                <a:endParaRPr lang="en-US" sz="2000" dirty="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563152" y="2348186"/>
                <a:ext cx="1357322" cy="4286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000" dirty="0" smtClean="0">
                    <a:solidFill>
                      <a:srgbClr val="FF0000"/>
                    </a:solidFill>
                    <a:latin typeface="Angsana New" pitchFamily="18" charset="-34"/>
                    <a:cs typeface="Angsana New" pitchFamily="18" charset="-34"/>
                  </a:rPr>
                  <a:t>พืชโผล่พ้นน้ำ</a:t>
                </a:r>
                <a:endParaRPr lang="en-US" sz="2000" dirty="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564927" y="2669238"/>
                <a:ext cx="1071570" cy="4286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000" dirty="0" smtClean="0">
                    <a:solidFill>
                      <a:srgbClr val="FF0000"/>
                    </a:solidFill>
                    <a:latin typeface="Angsana New" pitchFamily="18" charset="-34"/>
                    <a:cs typeface="Angsana New" pitchFamily="18" charset="-34"/>
                  </a:rPr>
                  <a:t>พืชลอยน้ำ</a:t>
                </a:r>
                <a:endParaRPr lang="en-US" sz="2000" dirty="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571602" y="3000372"/>
                <a:ext cx="1000132" cy="4286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000" dirty="0" smtClean="0">
                    <a:solidFill>
                      <a:srgbClr val="FF0000"/>
                    </a:solidFill>
                    <a:latin typeface="Angsana New" pitchFamily="18" charset="-34"/>
                    <a:cs typeface="Angsana New" pitchFamily="18" charset="-34"/>
                  </a:rPr>
                  <a:t>พืชชายน้ำ</a:t>
                </a:r>
                <a:endParaRPr lang="en-US" sz="2000" dirty="0">
                  <a:solidFill>
                    <a:srgbClr val="FF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 rot="5400000">
                <a:off x="3142446" y="3929066"/>
                <a:ext cx="3286942" cy="794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4786314" y="2870943"/>
                <a:ext cx="285752" cy="1588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4786314" y="2290195"/>
                <a:ext cx="285752" cy="1588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4786314" y="3942513"/>
                <a:ext cx="285752" cy="1588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4786314" y="3397903"/>
                <a:ext cx="285752" cy="1588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4786314" y="4482920"/>
                <a:ext cx="285752" cy="1588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4786314" y="5031733"/>
                <a:ext cx="285752" cy="1588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4786314" y="5572140"/>
                <a:ext cx="285752" cy="1588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6931953" y="2712122"/>
                <a:ext cx="999339" cy="5792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flipV="1">
                <a:off x="7420276" y="2214554"/>
                <a:ext cx="214314" cy="1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flipV="1">
                <a:off x="7447170" y="2575947"/>
                <a:ext cx="214314" cy="1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 flipV="1">
                <a:off x="7447170" y="2896999"/>
                <a:ext cx="214314" cy="1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flipV="1">
                <a:off x="7420276" y="3213848"/>
                <a:ext cx="214314" cy="1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285720" y="357166"/>
              <a:ext cx="3857684" cy="5585611"/>
              <a:chOff x="253753" y="392466"/>
              <a:chExt cx="3857684" cy="558561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53753" y="2749920"/>
                <a:ext cx="1643074" cy="1000132"/>
              </a:xfrm>
              <a:prstGeom prst="rect">
                <a:avLst/>
              </a:prstGeom>
              <a:solidFill>
                <a:srgbClr val="FF0000">
                  <a:alpha val="57000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ระบบบึงประดิษฐ์</a:t>
                </a:r>
                <a:endParaRPr lang="en-US" sz="3200" b="1" dirty="0"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28860" y="392466"/>
                <a:ext cx="1682577" cy="10001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ประเภทของ                   ระบบบึงประดิษฐ์</a:t>
                </a:r>
                <a:endParaRPr lang="en-US" sz="24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441438" y="1928802"/>
                <a:ext cx="1643074" cy="1000132"/>
              </a:xfrm>
              <a:prstGeom prst="rect">
                <a:avLst/>
              </a:prstGeom>
              <a:solidFill>
                <a:srgbClr val="33CC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  <a:p>
                <a:pPr algn="ctr"/>
                <a:r>
                  <a:rPr lang="th-TH" sz="24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องค์ประกอบของระบบบึงประดิษฐ์</a:t>
                </a:r>
                <a:endParaRPr lang="en-US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  <a:p>
                <a:endParaRPr lang="en-US" dirty="0"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432193" y="4977945"/>
                <a:ext cx="1643074" cy="1000132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39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กลไกการบำบัดน้ำเสียในระบบบึงประดิษฐ์</a:t>
                </a:r>
                <a:endParaRPr lang="en-US" sz="2390" dirty="0"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41437" y="3448326"/>
                <a:ext cx="1643074" cy="1000132"/>
              </a:xfrm>
              <a:prstGeom prst="rect">
                <a:avLst/>
              </a:prstGeom>
              <a:solidFill>
                <a:srgbClr val="FF33CC"/>
              </a:solidFill>
              <a:ln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ข้อดีและข้อเสีย</a:t>
                </a:r>
                <a:endParaRPr lang="en-US" sz="24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>
                <a:off x="2155685" y="3942513"/>
                <a:ext cx="285752" cy="1588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2143108" y="861435"/>
                <a:ext cx="285752" cy="1588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2164929" y="5520967"/>
                <a:ext cx="285752" cy="1588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6200000" flipH="1">
                <a:off x="-167359" y="3186066"/>
                <a:ext cx="4670366" cy="29510"/>
              </a:xfrm>
              <a:prstGeom prst="line">
                <a:avLst/>
              </a:prstGeom>
              <a:ln w="28575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2155685" y="2442315"/>
                <a:ext cx="285752" cy="1588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/>
          </p:nvGrpSpPr>
          <p:grpSpPr>
            <a:xfrm>
              <a:off x="7063087" y="173949"/>
              <a:ext cx="1932996" cy="732869"/>
              <a:chOff x="7063087" y="178152"/>
              <a:chExt cx="1932996" cy="73286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210165" y="741251"/>
                <a:ext cx="1785918" cy="1697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000" dirty="0" smtClean="0">
                    <a:solidFill>
                      <a:srgbClr val="D60093"/>
                    </a:solidFill>
                    <a:latin typeface="Angsana New" pitchFamily="18" charset="-34"/>
                    <a:cs typeface="Angsana New" pitchFamily="18" charset="-34"/>
                  </a:rPr>
                  <a:t>แบบน้ำตื้นเท่ากันตลอด</a:t>
                </a:r>
                <a:endParaRPr lang="en-US" sz="2000" dirty="0">
                  <a:solidFill>
                    <a:srgbClr val="D60093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223612" y="178152"/>
                <a:ext cx="1500230" cy="4286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000" dirty="0" smtClean="0">
                    <a:solidFill>
                      <a:srgbClr val="D60093"/>
                    </a:solidFill>
                    <a:latin typeface="Angsana New" pitchFamily="18" charset="-34"/>
                    <a:cs typeface="Angsana New" pitchFamily="18" charset="-34"/>
                  </a:rPr>
                  <a:t>แบบน้ำตื้น</a:t>
                </a:r>
                <a:r>
                  <a:rPr lang="en-US" sz="2000" dirty="0" smtClean="0">
                    <a:solidFill>
                      <a:srgbClr val="D60093"/>
                    </a:solidFill>
                    <a:latin typeface="Angsana New" pitchFamily="18" charset="-34"/>
                    <a:cs typeface="Angsana New" pitchFamily="18" charset="-34"/>
                  </a:rPr>
                  <a:t>-</a:t>
                </a:r>
                <a:r>
                  <a:rPr lang="th-TH" sz="2000" dirty="0" smtClean="0">
                    <a:solidFill>
                      <a:srgbClr val="D60093"/>
                    </a:solidFill>
                    <a:latin typeface="Angsana New" pitchFamily="18" charset="-34"/>
                    <a:cs typeface="Angsana New" pitchFamily="18" charset="-34"/>
                  </a:rPr>
                  <a:t>น้ำลึก</a:t>
                </a:r>
                <a:r>
                  <a:rPr lang="en-US" sz="2000" dirty="0" smtClean="0">
                    <a:solidFill>
                      <a:srgbClr val="D60093"/>
                    </a:solidFill>
                    <a:latin typeface="Angsana New" pitchFamily="18" charset="-34"/>
                    <a:cs typeface="Angsana New" pitchFamily="18" charset="-34"/>
                  </a:rPr>
                  <a:t>-</a:t>
                </a:r>
                <a:r>
                  <a:rPr lang="th-TH" sz="2000" dirty="0" smtClean="0">
                    <a:solidFill>
                      <a:srgbClr val="D60093"/>
                    </a:solidFill>
                    <a:latin typeface="Angsana New" pitchFamily="18" charset="-34"/>
                    <a:cs typeface="Angsana New" pitchFamily="18" charset="-34"/>
                  </a:rPr>
                  <a:t>                        น้ำตื้น  สลับกัน</a:t>
                </a:r>
                <a:endParaRPr lang="en-US" sz="2000" dirty="0">
                  <a:solidFill>
                    <a:srgbClr val="D60093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 flipV="1">
                <a:off x="7076533" y="838744"/>
                <a:ext cx="214314" cy="1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>
                <a:off x="6744511" y="537068"/>
                <a:ext cx="638741" cy="1590"/>
              </a:xfrm>
              <a:prstGeom prst="line">
                <a:avLst/>
              </a:prstGeom>
              <a:ln>
                <a:solidFill>
                  <a:srgbClr val="00FF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V="1">
                <a:off x="7076533" y="222696"/>
                <a:ext cx="214314" cy="1"/>
              </a:xfrm>
              <a:prstGeom prst="straightConnector1">
                <a:avLst/>
              </a:prstGeom>
              <a:ln>
                <a:solidFill>
                  <a:srgbClr val="00FF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Rectangle 104"/>
            <p:cNvSpPr/>
            <p:nvPr/>
          </p:nvSpPr>
          <p:spPr>
            <a:xfrm>
              <a:off x="4714876" y="285728"/>
              <a:ext cx="2143140" cy="35719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แบบน้ำไหลบนผิวดิน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714876" y="1112725"/>
              <a:ext cx="2143140" cy="35719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39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แบบน้ำไหลใต้บนผิวดิน</a:t>
              </a:r>
              <a:endParaRPr lang="en-US" sz="239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>
            <a:xfrm rot="5400000">
              <a:off x="6932771" y="1283382"/>
              <a:ext cx="284915" cy="5796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6858016" y="1282495"/>
              <a:ext cx="214314" cy="1588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6844569" y="1991834"/>
              <a:ext cx="214314" cy="1588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4120681" y="2397771"/>
              <a:ext cx="285752" cy="1588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>
              <a:off x="3108315" y="6107131"/>
              <a:ext cx="357190" cy="1588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071670" y="6286520"/>
              <a:ext cx="1214446" cy="1588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1928794" y="3187792"/>
              <a:ext cx="285752" cy="1588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sri.cmu.ac.th/~srilocal/water/images/p_WT_wetland02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707" y="1549759"/>
            <a:ext cx="792961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00166" y="357166"/>
            <a:ext cx="6000792" cy="714380"/>
          </a:xfrm>
          <a:prstGeom prst="rect">
            <a:avLst/>
          </a:prstGeom>
          <a:solidFill>
            <a:srgbClr val="00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ระบบบึงประดิษฐ์ประเภทแบบน้ำไหลบนผิวดิน</a:t>
            </a:r>
            <a:endParaRPr lang="en-US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4612" y="6000768"/>
            <a:ext cx="40005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แบบน้ำตื้น</a:t>
            </a:r>
            <a:r>
              <a:rPr lang="en-US" sz="3200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200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น้ำลึก</a:t>
            </a:r>
            <a:r>
              <a:rPr lang="en-US" sz="3200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200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 น้ำตื้น  สลับกัน</a:t>
            </a:r>
            <a:endParaRPr lang="en-US" sz="3200" b="1" dirty="0">
              <a:solidFill>
                <a:srgbClr val="D60093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50099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511086" y="433645"/>
            <a:ext cx="6072230" cy="571504"/>
          </a:xfrm>
          <a:prstGeom prst="rect">
            <a:avLst/>
          </a:prstGeom>
          <a:solidFill>
            <a:srgbClr val="00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ระบบบึงประดิษฐ์ประเภทแบบน้ำไหลบนผิวดิน</a:t>
            </a:r>
            <a:endParaRPr lang="en-US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7554" y="6215082"/>
            <a:ext cx="278608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rgbClr val="D60093"/>
                </a:solidFill>
                <a:latin typeface="Angsana New" pitchFamily="18" charset="-34"/>
                <a:cs typeface="Angsana New" pitchFamily="18" charset="-34"/>
              </a:rPr>
              <a:t>แบบน้ำตื้นเท่ากันตลอด</a:t>
            </a:r>
            <a:endParaRPr lang="en-US" sz="3200" b="1" dirty="0">
              <a:solidFill>
                <a:srgbClr val="D60093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13112"/>
          <a:stretch>
            <a:fillRect/>
          </a:stretch>
        </p:blipFill>
        <p:spPr bwMode="auto">
          <a:xfrm>
            <a:off x="500034" y="714356"/>
            <a:ext cx="7929618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714480" y="428604"/>
            <a:ext cx="5643602" cy="571504"/>
          </a:xfrm>
          <a:prstGeom prst="rect">
            <a:avLst/>
          </a:prstGeom>
          <a:solidFill>
            <a:srgbClr val="00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ระบบบึงประดิษฐ์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ประเภทแบบน้ำไหลใต้ผิวดิน</a:t>
            </a:r>
            <a:endParaRPr lang="en-US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1802" y="6143644"/>
            <a:ext cx="364333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แบบน้ำไหลตามแนวราบ</a:t>
            </a:r>
            <a:endParaRPr lang="en-US" sz="32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0766" y="397507"/>
            <a:ext cx="6215106" cy="571504"/>
          </a:xfrm>
          <a:prstGeom prst="rect">
            <a:avLst/>
          </a:prstGeom>
          <a:solidFill>
            <a:srgbClr val="00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ระบบบึงประดิษประเภทแบบน้ำไหลใต้ผิวดิน</a:t>
            </a:r>
            <a:endParaRPr lang="en-US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7028" y="5907477"/>
            <a:ext cx="271464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แบบน้ำไหลตามแนวดิ่ง</a:t>
            </a:r>
            <a:endParaRPr lang="en-US" sz="32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001" t="12866" r="27980" b="67281"/>
          <a:stretch>
            <a:fillRect/>
          </a:stretch>
        </p:blipFill>
        <p:spPr bwMode="auto">
          <a:xfrm>
            <a:off x="571472" y="1071546"/>
            <a:ext cx="8072494" cy="481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6116" y="500042"/>
            <a:ext cx="2714644" cy="571504"/>
          </a:xfrm>
          <a:prstGeom prst="rect">
            <a:avLst/>
          </a:prstGeom>
          <a:gradFill>
            <a:gsLst>
              <a:gs pos="0">
                <a:srgbClr val="0033CC"/>
              </a:gs>
              <a:gs pos="50000">
                <a:srgbClr val="33CCFF"/>
              </a:gs>
              <a:gs pos="100000">
                <a:srgbClr val="0033CC"/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ขนาดบ่อทดลอง</a:t>
            </a:r>
            <a:endParaRPr lang="en-US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7158" y="1214422"/>
            <a:ext cx="8501122" cy="5072098"/>
            <a:chOff x="357158" y="1357298"/>
            <a:chExt cx="8358246" cy="47863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1337" t="38074" r="14024" b="33872"/>
            <a:stretch>
              <a:fillRect/>
            </a:stretch>
          </p:blipFill>
          <p:spPr bwMode="auto">
            <a:xfrm>
              <a:off x="571472" y="1357298"/>
              <a:ext cx="7793546" cy="478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714348" y="1643050"/>
              <a:ext cx="1285884" cy="642942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กว้าง </a:t>
              </a:r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0.5 </a:t>
              </a:r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ม</a:t>
              </a:r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.</a:t>
              </a:r>
              <a:endParaRPr lang="en-US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7158" y="3500438"/>
              <a:ext cx="1285884" cy="642942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ลึก </a:t>
              </a:r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0.6 </a:t>
              </a:r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ม</a:t>
              </a:r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.</a:t>
              </a:r>
              <a:endParaRPr lang="en-US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7620" y="5357826"/>
              <a:ext cx="1285884" cy="642942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ยาว </a:t>
              </a:r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2.0 </a:t>
              </a:r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ม</a:t>
              </a:r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.</a:t>
              </a:r>
              <a:endParaRPr lang="en-US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29520" y="3357562"/>
              <a:ext cx="1285884" cy="642942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สูง</a:t>
              </a:r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0.35 </a:t>
              </a:r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ม</a:t>
              </a:r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.</a:t>
              </a:r>
              <a:endParaRPr lang="en-US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24393" y="285728"/>
            <a:ext cx="8286808" cy="6108368"/>
            <a:chOff x="437642" y="251006"/>
            <a:chExt cx="6884392" cy="6416530"/>
          </a:xfrm>
        </p:grpSpPr>
        <p:graphicFrame>
          <p:nvGraphicFramePr>
            <p:cNvPr id="4" name="ตัวยึดเนื้อหา 4"/>
            <p:cNvGraphicFramePr>
              <a:graphicFrameLocks/>
            </p:cNvGraphicFramePr>
            <p:nvPr/>
          </p:nvGraphicFramePr>
          <p:xfrm>
            <a:off x="437642" y="964345"/>
            <a:ext cx="6884392" cy="5703191"/>
          </p:xfrm>
          <a:graphic>
            <a:graphicData uri="http://schemas.openxmlformats.org/drawingml/2006/table">
              <a:tbl>
                <a:tblPr firstRow="1" lastRow="1" bandRow="1">
                  <a:tableStyleId>{35758FB7-9AC5-4552-8A53-C91805E547FA}</a:tableStyleId>
                </a:tblPr>
                <a:tblGrid>
                  <a:gridCol w="2620614"/>
                  <a:gridCol w="5666194"/>
                </a:tblGrid>
                <a:tr h="583839">
                  <a:tc>
                    <a:txBody>
                      <a:bodyPr/>
                      <a:lstStyle/>
                      <a:p>
                        <a:pPr algn="ctr"/>
                        <a:r>
                          <a:rPr lang="th-TH" sz="2800" dirty="0" smtClean="0">
                            <a:solidFill>
                              <a:schemeClr val="tx1"/>
                            </a:solidFill>
                            <a:latin typeface="Angsana New" pitchFamily="18" charset="-34"/>
                            <a:cs typeface="Angsana New" pitchFamily="18" charset="-34"/>
                          </a:rPr>
                          <a:t>องค์ประกอบในน้ำเสีย</a:t>
                        </a:r>
                        <a:endParaRPr lang="en-US" sz="2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endParaRPr>
                      </a:p>
                    </a:txBody>
                    <a:tcPr>
                      <a:lnL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th-TH" sz="2800" dirty="0" smtClean="0">
                            <a:solidFill>
                              <a:schemeClr val="tx1"/>
                            </a:solidFill>
                            <a:latin typeface="Angsana New" pitchFamily="18" charset="-34"/>
                            <a:cs typeface="Angsana New" pitchFamily="18" charset="-34"/>
                          </a:rPr>
                          <a:t>กลไกการบำบัด</a:t>
                        </a:r>
                        <a:endParaRPr lang="en-US" sz="2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endParaRPr>
                      </a:p>
                    </a:txBody>
                    <a:tcPr>
                      <a:lnL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FFCC"/>
                      </a:solidFill>
                    </a:tcPr>
                  </a:tc>
                </a:tr>
                <a:tr h="955372">
                  <a:tc>
                    <a:txBody>
                      <a:bodyPr/>
                      <a:lstStyle/>
                      <a:p>
                        <a:r>
                          <a:rPr lang="en-US" sz="2400" kern="1200" baseline="0" dirty="0" smtClean="0">
                            <a:latin typeface="Angsana New" pitchFamily="18" charset="-34"/>
                            <a:cs typeface="Angsana New" pitchFamily="18" charset="-34"/>
                          </a:rPr>
                          <a:t>   </a:t>
                        </a:r>
                        <a:endParaRPr lang="th-TH" sz="2400" kern="1200" baseline="0" dirty="0" smtClean="0">
                          <a:latin typeface="Angsana New" pitchFamily="18" charset="-34"/>
                          <a:cs typeface="Angsana New" pitchFamily="18" charset="-34"/>
                        </a:endParaRPr>
                      </a:p>
                      <a:p>
                        <a:r>
                          <a:rPr lang="th-TH" sz="240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   ของแข็งแขวนลอย</a:t>
                        </a:r>
                        <a:endParaRPr lang="en-US" sz="2400" b="0" dirty="0">
                          <a:latin typeface="Angsana New" pitchFamily="18" charset="-34"/>
                          <a:cs typeface="Angsana New" pitchFamily="18" charset="-34"/>
                        </a:endParaRPr>
                      </a:p>
                    </a:txBody>
                    <a:tcPr>
                      <a:lnL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gradFill flip="none" rotWithShape="1">
                        <a:gsLst>
                          <a:gs pos="0">
                            <a:srgbClr val="00FFCC">
                              <a:tint val="66000"/>
                              <a:satMod val="160000"/>
                            </a:srgbClr>
                          </a:gs>
                          <a:gs pos="50000">
                            <a:srgbClr val="00FFCC">
                              <a:tint val="44500"/>
                              <a:satMod val="160000"/>
                            </a:srgbClr>
                          </a:gs>
                          <a:gs pos="100000">
                            <a:srgbClr val="00FFCC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</a:tcPr>
                  </a:tc>
                  <a:tc>
                    <a:txBody>
                      <a:bodyPr/>
                      <a:lstStyle/>
                      <a:p>
                        <a:endParaRPr lang="th-TH" sz="2400" kern="1200" dirty="0" smtClean="0">
                          <a:latin typeface="Angsana New" pitchFamily="18" charset="-34"/>
                          <a:cs typeface="Angsana New" pitchFamily="18" charset="-34"/>
                        </a:endParaRPr>
                      </a:p>
                      <a:p>
                        <a:r>
                          <a:rPr lang="th-TH" sz="240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- การตกตะกอน</a:t>
                        </a:r>
                        <a:r>
                          <a:rPr lang="en-US" sz="2400" kern="1200" baseline="0" dirty="0" smtClean="0">
                            <a:latin typeface="Angsana New" pitchFamily="18" charset="-34"/>
                            <a:cs typeface="Angsana New" pitchFamily="18" charset="-34"/>
                          </a:rPr>
                          <a:t>    </a:t>
                        </a:r>
                        <a:r>
                          <a:rPr lang="th-TH" sz="2400" kern="1200" baseline="0" dirty="0" smtClean="0">
                            <a:latin typeface="Angsana New" pitchFamily="18" charset="-34"/>
                            <a:cs typeface="Angsana New" pitchFamily="18" charset="-34"/>
                          </a:rPr>
                          <a:t>                              </a:t>
                        </a:r>
                        <a:r>
                          <a:rPr lang="th-TH" sz="240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- การกรอง</a:t>
                        </a:r>
                        <a:endParaRPr lang="en-US" sz="2400" b="0" dirty="0">
                          <a:latin typeface="Angsana New" pitchFamily="18" charset="-34"/>
                          <a:cs typeface="Angsana New" pitchFamily="18" charset="-34"/>
                        </a:endParaRPr>
                      </a:p>
                    </a:txBody>
                    <a:tcPr>
                      <a:lnL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gradFill flip="none" rotWithShape="1">
                        <a:gsLst>
                          <a:gs pos="0">
                            <a:srgbClr val="00FFCC">
                              <a:tint val="66000"/>
                              <a:satMod val="160000"/>
                            </a:srgbClr>
                          </a:gs>
                          <a:gs pos="50000">
                            <a:srgbClr val="00FFCC">
                              <a:tint val="44500"/>
                              <a:satMod val="160000"/>
                            </a:srgbClr>
                          </a:gs>
                          <a:gs pos="100000">
                            <a:srgbClr val="00FFCC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</a:tcPr>
                  </a:tc>
                </a:tr>
                <a:tr h="935413">
                  <a:tc>
                    <a:txBody>
                      <a:bodyPr/>
                      <a:lstStyle/>
                      <a:p>
                        <a:r>
                          <a:rPr lang="en-US" sz="240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   </a:t>
                        </a:r>
                        <a:endParaRPr lang="th-TH" sz="2400" kern="1200" dirty="0" smtClean="0">
                          <a:latin typeface="Angsana New" pitchFamily="18" charset="-34"/>
                          <a:cs typeface="Angsana New" pitchFamily="18" charset="-34"/>
                        </a:endParaRPr>
                      </a:p>
                      <a:p>
                        <a:r>
                          <a:rPr lang="th-TH" sz="240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   บีโอดี</a:t>
                        </a:r>
                        <a:endParaRPr lang="en-US" sz="2400" b="0" dirty="0">
                          <a:latin typeface="Angsana New" pitchFamily="18" charset="-34"/>
                          <a:cs typeface="Angsana New" pitchFamily="18" charset="-34"/>
                        </a:endParaRPr>
                      </a:p>
                    </a:txBody>
                    <a:tcPr>
                      <a:lnL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gradFill flip="none" rotWithShape="1">
                        <a:gsLst>
                          <a:gs pos="0">
                            <a:srgbClr val="00FFCC">
                              <a:tint val="66000"/>
                              <a:satMod val="160000"/>
                            </a:srgbClr>
                          </a:gs>
                          <a:gs pos="50000">
                            <a:srgbClr val="00FFCC">
                              <a:tint val="44500"/>
                              <a:satMod val="160000"/>
                            </a:srgbClr>
                          </a:gs>
                          <a:gs pos="100000">
                            <a:srgbClr val="00FFCC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</a:tcPr>
                  </a:tc>
                  <a:tc>
                    <a:txBody>
                      <a:bodyPr/>
                      <a:lstStyle/>
                      <a:p>
                        <a:endParaRPr lang="th-TH" sz="2400" kern="1200" dirty="0" smtClean="0">
                          <a:latin typeface="Angsana New" pitchFamily="18" charset="-34"/>
                          <a:cs typeface="Angsana New" pitchFamily="18" charset="-34"/>
                        </a:endParaRPr>
                      </a:p>
                      <a:p>
                        <a:r>
                          <a:rPr lang="th-TH" sz="240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- การย่อยสลายโดยจุลินทรีย์</a:t>
                        </a:r>
                        <a:r>
                          <a:rPr lang="en-US" sz="2400" kern="1200" baseline="0" dirty="0" smtClean="0">
                            <a:latin typeface="Angsana New" pitchFamily="18" charset="-34"/>
                            <a:cs typeface="Angsana New" pitchFamily="18" charset="-34"/>
                          </a:rPr>
                          <a:t>   </a:t>
                        </a:r>
                        <a:r>
                          <a:rPr lang="th-TH" sz="2400" kern="1200" baseline="0" dirty="0" smtClean="0">
                            <a:latin typeface="Angsana New" pitchFamily="18" charset="-34"/>
                            <a:cs typeface="Angsana New" pitchFamily="18" charset="-34"/>
                          </a:rPr>
                          <a:t>            </a:t>
                        </a:r>
                        <a:r>
                          <a:rPr lang="th-TH" sz="240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- การตกตะกอน</a:t>
                        </a:r>
                        <a:endParaRPr lang="en-US" sz="2400" b="0" dirty="0">
                          <a:latin typeface="Angsana New" pitchFamily="18" charset="-34"/>
                          <a:cs typeface="Angsana New" pitchFamily="18" charset="-34"/>
                        </a:endParaRPr>
                      </a:p>
                    </a:txBody>
                    <a:tcPr>
                      <a:lnL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gradFill flip="none" rotWithShape="1">
                        <a:gsLst>
                          <a:gs pos="0">
                            <a:srgbClr val="00FFCC">
                              <a:tint val="66000"/>
                              <a:satMod val="160000"/>
                            </a:srgbClr>
                          </a:gs>
                          <a:gs pos="50000">
                            <a:srgbClr val="00FFCC">
                              <a:tint val="44500"/>
                              <a:satMod val="160000"/>
                            </a:srgbClr>
                          </a:gs>
                          <a:gs pos="100000">
                            <a:srgbClr val="00FFCC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</a:tcPr>
                  </a:tc>
                </a:tr>
                <a:tr h="935414">
                  <a:tc>
                    <a:txBody>
                      <a:bodyPr/>
                      <a:lstStyle/>
                      <a:p>
                        <a:r>
                          <a:rPr lang="en-US" sz="240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   </a:t>
                        </a:r>
                        <a:endParaRPr lang="th-TH" sz="2400" kern="1200" dirty="0" smtClean="0">
                          <a:latin typeface="Angsana New" pitchFamily="18" charset="-34"/>
                          <a:cs typeface="Angsana New" pitchFamily="18" charset="-34"/>
                        </a:endParaRPr>
                      </a:p>
                      <a:p>
                        <a:r>
                          <a:rPr lang="th-TH" sz="240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   ไนโตรเจน</a:t>
                        </a:r>
                        <a:endParaRPr lang="en-US" sz="2400" b="0" dirty="0">
                          <a:latin typeface="Angsana New" pitchFamily="18" charset="-34"/>
                          <a:cs typeface="Angsana New" pitchFamily="18" charset="-34"/>
                        </a:endParaRPr>
                      </a:p>
                    </a:txBody>
                    <a:tcPr>
                      <a:lnL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gradFill flip="none" rotWithShape="1">
                        <a:gsLst>
                          <a:gs pos="0">
                            <a:srgbClr val="00FFCC">
                              <a:tint val="66000"/>
                              <a:satMod val="160000"/>
                            </a:srgbClr>
                          </a:gs>
                          <a:gs pos="50000">
                            <a:srgbClr val="00FFCC">
                              <a:tint val="44500"/>
                              <a:satMod val="160000"/>
                            </a:srgbClr>
                          </a:gs>
                          <a:gs pos="100000">
                            <a:srgbClr val="00FFCC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</a:tcPr>
                  </a:tc>
                  <a:tc>
                    <a:txBody>
                      <a:bodyPr/>
                      <a:lstStyle/>
                      <a:p>
                        <a:pPr>
                          <a:buFontTx/>
                          <a:buChar char="-"/>
                        </a:pPr>
                        <a:r>
                          <a:rPr lang="th-TH" sz="240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 พืชนําไปใช้                                     </a:t>
                        </a:r>
                        <a:r>
                          <a:rPr lang="th-TH" sz="2400" kern="1200" baseline="0" dirty="0" smtClean="0">
                            <a:latin typeface="Angsana New" pitchFamily="18" charset="-34"/>
                            <a:cs typeface="Angsana New" pitchFamily="18" charset="-34"/>
                          </a:rPr>
                          <a:t> </a:t>
                        </a:r>
                        <a:r>
                          <a:rPr lang="th-TH" sz="240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- การระเหยของแอมโมเนีย</a:t>
                        </a:r>
                      </a:p>
                      <a:p>
                        <a:pPr>
                          <a:buFontTx/>
                          <a:buChar char="-"/>
                        </a:pPr>
                        <a:r>
                          <a:rPr lang="th-TH" sz="240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 ปฏิกิริยาหมุนเวียนไนโตรเจนโดยจุลินทรีย์ </a:t>
                        </a:r>
                        <a:endParaRPr lang="en-US" sz="2400" b="0" dirty="0">
                          <a:latin typeface="Angsana New" pitchFamily="18" charset="-34"/>
                          <a:cs typeface="Angsana New" pitchFamily="18" charset="-34"/>
                        </a:endParaRPr>
                      </a:p>
                    </a:txBody>
                    <a:tcPr>
                      <a:lnL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gradFill flip="none" rotWithShape="1">
                        <a:gsLst>
                          <a:gs pos="0">
                            <a:srgbClr val="00FFCC">
                              <a:tint val="66000"/>
                              <a:satMod val="160000"/>
                            </a:srgbClr>
                          </a:gs>
                          <a:gs pos="50000">
                            <a:srgbClr val="00FFCC">
                              <a:tint val="44500"/>
                              <a:satMod val="160000"/>
                            </a:srgbClr>
                          </a:gs>
                          <a:gs pos="100000">
                            <a:srgbClr val="00FFCC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</a:tcPr>
                  </a:tc>
                </a:tr>
                <a:tr h="935413">
                  <a:tc>
                    <a:txBody>
                      <a:bodyPr/>
                      <a:lstStyle/>
                      <a:p>
                        <a:r>
                          <a:rPr lang="en-US" sz="240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   </a:t>
                        </a:r>
                        <a:endParaRPr lang="th-TH" sz="2400" kern="1200" dirty="0" smtClean="0">
                          <a:latin typeface="Angsana New" pitchFamily="18" charset="-34"/>
                          <a:cs typeface="Angsana New" pitchFamily="18" charset="-34"/>
                        </a:endParaRPr>
                      </a:p>
                      <a:p>
                        <a:r>
                          <a:rPr lang="th-TH" sz="240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   ฟอสฟอรัส</a:t>
                        </a:r>
                      </a:p>
                    </a:txBody>
                    <a:tcPr>
                      <a:lnL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gradFill flip="none" rotWithShape="1">
                        <a:gsLst>
                          <a:gs pos="0">
                            <a:srgbClr val="00FFCC">
                              <a:tint val="66000"/>
                              <a:satMod val="160000"/>
                            </a:srgbClr>
                          </a:gs>
                          <a:gs pos="50000">
                            <a:srgbClr val="00FFCC">
                              <a:tint val="44500"/>
                              <a:satMod val="160000"/>
                            </a:srgbClr>
                          </a:gs>
                          <a:gs pos="100000">
                            <a:srgbClr val="00FFCC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th-TH" sz="240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- ดูดซับโดยดิน                                   - พืชนําไปใช้</a:t>
                        </a:r>
                        <a:endParaRPr lang="en-US" sz="2400" b="0" dirty="0">
                          <a:latin typeface="Angsana New" pitchFamily="18" charset="-34"/>
                          <a:cs typeface="Angsana New" pitchFamily="18" charset="-34"/>
                        </a:endParaRPr>
                      </a:p>
                    </a:txBody>
                    <a:tcPr>
                      <a:lnL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gradFill flip="none" rotWithShape="1">
                        <a:gsLst>
                          <a:gs pos="0">
                            <a:srgbClr val="00FFCC">
                              <a:tint val="66000"/>
                              <a:satMod val="160000"/>
                            </a:srgbClr>
                          </a:gs>
                          <a:gs pos="50000">
                            <a:srgbClr val="00FFCC">
                              <a:tint val="44500"/>
                              <a:satMod val="160000"/>
                            </a:srgbClr>
                          </a:gs>
                          <a:gs pos="100000">
                            <a:srgbClr val="00FFCC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</a:tcPr>
                  </a:tc>
                </a:tr>
                <a:tr h="1083837">
                  <a:tc>
                    <a:txBody>
                      <a:bodyPr/>
                      <a:lstStyle/>
                      <a:p>
                        <a:r>
                          <a:rPr lang="en-US" sz="240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   </a:t>
                        </a:r>
                        <a:endParaRPr lang="th-TH" sz="2400" kern="1200" dirty="0" smtClean="0">
                          <a:latin typeface="Angsana New" pitchFamily="18" charset="-34"/>
                          <a:cs typeface="Angsana New" pitchFamily="18" charset="-34"/>
                        </a:endParaRPr>
                      </a:p>
                      <a:p>
                        <a:r>
                          <a:rPr lang="th-TH" sz="240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   เชื้อโรค </a:t>
                        </a:r>
                        <a:endParaRPr lang="en-US" sz="2400" b="0" dirty="0">
                          <a:latin typeface="Angsana New" pitchFamily="18" charset="-34"/>
                          <a:cs typeface="Angsana New" pitchFamily="18" charset="-34"/>
                        </a:endParaRPr>
                      </a:p>
                    </a:txBody>
                    <a:tcPr>
                      <a:lnL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gradFill flip="none" rotWithShape="1">
                        <a:gsLst>
                          <a:gs pos="0">
                            <a:srgbClr val="00FFCC">
                              <a:tint val="66000"/>
                              <a:satMod val="160000"/>
                            </a:srgbClr>
                          </a:gs>
                          <a:gs pos="50000">
                            <a:srgbClr val="00FFCC">
                              <a:tint val="44500"/>
                              <a:satMod val="160000"/>
                            </a:srgbClr>
                          </a:gs>
                          <a:gs pos="100000">
                            <a:srgbClr val="00FFCC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th-TH" sz="2400" b="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- การตกตะกอนและการกรอง            - การตายตามธรรมชาติ                                        - รังสี </a:t>
                        </a:r>
                        <a:r>
                          <a:rPr lang="en-US" sz="2400" b="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UV </a:t>
                        </a:r>
                        <a:r>
                          <a:rPr lang="th-TH" sz="2400" b="0" kern="1200" baseline="0" dirty="0" smtClean="0">
                            <a:latin typeface="Angsana New" pitchFamily="18" charset="-34"/>
                            <a:cs typeface="Angsana New" pitchFamily="18" charset="-34"/>
                          </a:rPr>
                          <a:t>                                          </a:t>
                        </a:r>
                        <a:r>
                          <a:rPr lang="th-TH" sz="2400" b="0" kern="1200" dirty="0" smtClean="0">
                            <a:latin typeface="Angsana New" pitchFamily="18" charset="-34"/>
                            <a:cs typeface="Angsana New" pitchFamily="18" charset="-34"/>
                          </a:rPr>
                          <a:t>- โดยสารปฏิชีวนะจากการพืช</a:t>
                        </a:r>
                        <a:endParaRPr lang="en-US" sz="2400" b="0" dirty="0">
                          <a:latin typeface="Angsana New" pitchFamily="18" charset="-34"/>
                          <a:cs typeface="Angsana New" pitchFamily="18" charset="-34"/>
                        </a:endParaRPr>
                      </a:p>
                    </a:txBody>
                    <a:tcPr>
                      <a:lnL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gradFill flip="none" rotWithShape="1">
                        <a:gsLst>
                          <a:gs pos="0">
                            <a:srgbClr val="00FFCC">
                              <a:tint val="66000"/>
                              <a:satMod val="160000"/>
                            </a:srgbClr>
                          </a:gs>
                          <a:gs pos="50000">
                            <a:srgbClr val="00FFCC">
                              <a:tint val="44500"/>
                              <a:satMod val="160000"/>
                            </a:srgbClr>
                          </a:gs>
                          <a:gs pos="100000">
                            <a:srgbClr val="00FFCC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</a:tcPr>
                  </a:tc>
                </a:tr>
              </a:tbl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1628098" y="251006"/>
              <a:ext cx="4629160" cy="500066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th-TH" sz="36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กลไกการบำบัดน้ำเสียในระบบบึงประดิษฐ์</a:t>
              </a:r>
              <a:endPara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2.4  </a:t>
            </a: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วัสดุชั้นกรองที่ใช้ในระบบบำบัดน้ำเสียแบบบึงประดิษฐ์</a:t>
            </a: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00100" y="1142984"/>
            <a:ext cx="6879901" cy="4857784"/>
            <a:chOff x="478181" y="1214422"/>
            <a:chExt cx="6879901" cy="4857784"/>
          </a:xfrm>
        </p:grpSpPr>
        <p:sp>
          <p:nvSpPr>
            <p:cNvPr id="4" name="Rectangle 3"/>
            <p:cNvSpPr/>
            <p:nvPr/>
          </p:nvSpPr>
          <p:spPr>
            <a:xfrm>
              <a:off x="478181" y="2947422"/>
              <a:ext cx="3429024" cy="13573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32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วัสดุชั้นกรองที่ใช้ในระบบบำบัดน้ำเสียแบบบึงประดิษฐ์</a:t>
              </a:r>
              <a:endPara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000628" y="2589394"/>
              <a:ext cx="2357454" cy="71438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ดินร่วน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00628" y="3982854"/>
              <a:ext cx="2357454" cy="71438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ดินทราย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00628" y="5357826"/>
              <a:ext cx="2357454" cy="71438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กรวด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00628" y="1214422"/>
              <a:ext cx="2357454" cy="71438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ดินเหนียว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2429654" y="3643314"/>
              <a:ext cx="4142610" cy="794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500562" y="1571612"/>
              <a:ext cx="500066" cy="1588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500562" y="4349288"/>
              <a:ext cx="500066" cy="1588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500562" y="2978519"/>
              <a:ext cx="500066" cy="1588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500562" y="5727625"/>
              <a:ext cx="500066" cy="1588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29058" y="3648355"/>
              <a:ext cx="571504" cy="158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33CCFF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1.1 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ความเป็นมาและความสำคัญ</a:t>
            </a:r>
            <a:endParaRPr lang="en-US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71670" y="1571612"/>
            <a:ext cx="4786346" cy="4500594"/>
            <a:chOff x="2071670" y="1571612"/>
            <a:chExt cx="4786346" cy="4500594"/>
          </a:xfrm>
        </p:grpSpPr>
        <p:sp>
          <p:nvSpPr>
            <p:cNvPr id="6" name="Rectangle 5"/>
            <p:cNvSpPr/>
            <p:nvPr/>
          </p:nvSpPr>
          <p:spPr>
            <a:xfrm>
              <a:off x="2071670" y="1571612"/>
              <a:ext cx="4786346" cy="500066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ชุมชนแม่หรั่งงอกงาม อ</a:t>
              </a:r>
              <a:r>
                <a:rPr lang="en-US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.</a:t>
              </a:r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ไทรน้อย จ</a:t>
              </a:r>
              <a:r>
                <a:rPr lang="en-US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.</a:t>
              </a:r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นนทบุรี</a:t>
              </a:r>
              <a:endPara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71670" y="2571744"/>
              <a:ext cx="4786346" cy="500066"/>
            </a:xfrm>
            <a:prstGeom prst="rect">
              <a:avLst/>
            </a:prstGeom>
            <a:solidFill>
              <a:srgbClr val="66FF33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บ่อรวบรวมน้ำเสีย</a:t>
              </a:r>
              <a:endPara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71670" y="3571876"/>
              <a:ext cx="4786346" cy="500066"/>
            </a:xfrm>
            <a:prstGeom prst="rect">
              <a:avLst/>
            </a:prstGeom>
            <a:solidFill>
              <a:srgbClr val="66FF66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ไม่มีการบำบัดน้ำเสีย</a:t>
              </a:r>
              <a:endPara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71670" y="4572008"/>
              <a:ext cx="4786346" cy="500066"/>
            </a:xfrm>
            <a:prstGeom prst="rect">
              <a:avLst/>
            </a:prstGeom>
            <a:solidFill>
              <a:srgbClr val="99FF33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ระบายลงสู่แหล่งน้ำธรรมชาติ</a:t>
              </a:r>
              <a:endPara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71670" y="5572140"/>
              <a:ext cx="4786346" cy="500066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แหล่งน้ำธรรมชาติเสื่อมโทรม</a:t>
              </a:r>
              <a:endPara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4106859" y="2321711"/>
              <a:ext cx="500066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4106462" y="3321446"/>
              <a:ext cx="500860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4106859" y="4321181"/>
              <a:ext cx="500066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4106859" y="5321313"/>
              <a:ext cx="500066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7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2.5  </a:t>
            </a: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พืชที่ใช้ในระบบบำบัดน้ำเสียแบบบึงประดิษฐ์</a:t>
            </a: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214282" y="780729"/>
            <a:ext cx="8758272" cy="5956248"/>
            <a:chOff x="223526" y="687462"/>
            <a:chExt cx="8758272" cy="5956248"/>
          </a:xfrm>
        </p:grpSpPr>
        <p:sp>
          <p:nvSpPr>
            <p:cNvPr id="4" name="Rectangle 3"/>
            <p:cNvSpPr/>
            <p:nvPr/>
          </p:nvSpPr>
          <p:spPr>
            <a:xfrm>
              <a:off x="223526" y="2978543"/>
              <a:ext cx="1826291" cy="1523703"/>
            </a:xfrm>
            <a:prstGeom prst="rect">
              <a:avLst/>
            </a:prstGeom>
            <a:solidFill>
              <a:srgbClr val="66FFFF"/>
            </a:solidFill>
            <a:ln>
              <a:solidFill>
                <a:srgbClr val="0033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พืชที่ใช้ในระบบ    บำบัดน้ำเสีย                       แบบบึงประดิษฐ์</a:t>
              </a:r>
              <a:endPara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43174" y="1304361"/>
              <a:ext cx="1500198" cy="1056434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43000"/>
                  </a:srgbClr>
                </a:gs>
                <a:gs pos="50000">
                  <a:srgbClr val="FF0000">
                    <a:shade val="67500"/>
                    <a:satMod val="115000"/>
                    <a:alpha val="71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พุทธรักษา</a:t>
              </a:r>
              <a:endPara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1321" y="5282185"/>
              <a:ext cx="1500198" cy="107157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ตาลปัตรฤาษี</a:t>
              </a:r>
              <a:endPara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29190" y="924467"/>
              <a:ext cx="1571636" cy="642942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ลักษณะทาง                    พฤกษศาสตร์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29190" y="1875014"/>
              <a:ext cx="1571636" cy="642942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rgbClr val="FF33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ชนิดของ                              พุทธรักษา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29190" y="3687858"/>
              <a:ext cx="1571636" cy="642942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rgbClr val="FF33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37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สายพันธุ์ที่นิยมปลูกทั่วไป</a:t>
              </a:r>
              <a:endParaRPr lang="en-US" sz="237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29190" y="2772611"/>
              <a:ext cx="1571636" cy="642942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rgbClr val="FF33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ประโยชน์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29190" y="5072074"/>
              <a:ext cx="1575839" cy="642942"/>
            </a:xfrm>
            <a:prstGeom prst="rect">
              <a:avLst/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</a:srgbClr>
                </a:gs>
                <a:gs pos="50000">
                  <a:srgbClr val="CCFF33">
                    <a:tint val="44500"/>
                    <a:satMod val="160000"/>
                  </a:srgbClr>
                </a:gs>
                <a:gs pos="100000">
                  <a:srgbClr val="CCFF33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ลักษณะทาง                    พฤกษศาสตร์</a:t>
              </a:r>
              <a:endPara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11540" y="6000768"/>
              <a:ext cx="1589286" cy="642942"/>
            </a:xfrm>
            <a:prstGeom prst="rect">
              <a:avLst/>
            </a:prstGeom>
            <a:gradFill flip="none" rotWithShape="1">
              <a:gsLst>
                <a:gs pos="0">
                  <a:srgbClr val="CCFF33">
                    <a:tint val="66000"/>
                    <a:satMod val="160000"/>
                  </a:srgbClr>
                </a:gs>
                <a:gs pos="50000">
                  <a:srgbClr val="CCFF33">
                    <a:tint val="44500"/>
                    <a:satMod val="160000"/>
                  </a:srgbClr>
                </a:gs>
                <a:gs pos="100000">
                  <a:srgbClr val="CCFF33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ประโยชน์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16200000" flipH="1">
              <a:off x="332387" y="3833652"/>
              <a:ext cx="4027422" cy="21058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349016" y="1836349"/>
              <a:ext cx="285752" cy="1588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349016" y="5862095"/>
              <a:ext cx="285752" cy="1588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3250794" y="2607066"/>
              <a:ext cx="2786082" cy="794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643438" y="1214422"/>
              <a:ext cx="285752" cy="1588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620747" y="2214554"/>
              <a:ext cx="285752" cy="1588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643438" y="3071810"/>
              <a:ext cx="285752" cy="1588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4643438" y="4000504"/>
              <a:ext cx="281549" cy="1588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4639235" y="5387335"/>
              <a:ext cx="285752" cy="1588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4643438" y="6286520"/>
              <a:ext cx="285752" cy="1588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063264" y="3792069"/>
              <a:ext cx="285752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4143372" y="1827118"/>
              <a:ext cx="500066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6500826" y="687462"/>
              <a:ext cx="1428728" cy="1214446"/>
              <a:chOff x="5929322" y="857232"/>
              <a:chExt cx="1428728" cy="121444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500826" y="857232"/>
                <a:ext cx="643006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200" dirty="0" smtClean="0">
                    <a:solidFill>
                      <a:srgbClr val="0070C0"/>
                    </a:solidFill>
                    <a:latin typeface="Angsana New" pitchFamily="18" charset="-34"/>
                    <a:cs typeface="Angsana New" pitchFamily="18" charset="-34"/>
                  </a:rPr>
                  <a:t>ราก</a:t>
                </a: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5929322" y="1000108"/>
                <a:ext cx="1428728" cy="1071570"/>
                <a:chOff x="5857884" y="857232"/>
                <a:chExt cx="1428728" cy="107157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6429388" y="928670"/>
                  <a:ext cx="643006" cy="2857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th-TH" sz="2200" dirty="0" smtClean="0">
                      <a:solidFill>
                        <a:srgbClr val="0000FF"/>
                      </a:solidFill>
                      <a:latin typeface="Angsana New" pitchFamily="18" charset="-34"/>
                      <a:cs typeface="Angsana New" pitchFamily="18" charset="-34"/>
                    </a:rPr>
                    <a:t>ลำต้น</a:t>
                  </a: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429388" y="1500174"/>
                  <a:ext cx="643006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th-TH" sz="2200" dirty="0" smtClean="0">
                      <a:solidFill>
                        <a:srgbClr val="0070C0"/>
                      </a:solidFill>
                      <a:latin typeface="Angsana New" pitchFamily="18" charset="-34"/>
                      <a:cs typeface="Angsana New" pitchFamily="18" charset="-34"/>
                    </a:rPr>
                    <a:t>ดอก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429388" y="1714488"/>
                  <a:ext cx="857224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th-TH" sz="2200" dirty="0" smtClean="0">
                      <a:solidFill>
                        <a:srgbClr val="0070C0"/>
                      </a:solidFill>
                      <a:latin typeface="Angsana New" pitchFamily="18" charset="-34"/>
                      <a:cs typeface="Angsana New" pitchFamily="18" charset="-34"/>
                    </a:rPr>
                    <a:t>เมล็ด</a:t>
                  </a: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429388" y="1214422"/>
                  <a:ext cx="428628" cy="2857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th-TH" sz="2200" dirty="0" smtClean="0">
                      <a:solidFill>
                        <a:srgbClr val="0070C0"/>
                      </a:solidFill>
                      <a:latin typeface="Angsana New" pitchFamily="18" charset="-34"/>
                      <a:cs typeface="Angsana New" pitchFamily="18" charset="-34"/>
                    </a:rPr>
                    <a:t>ใบ</a:t>
                  </a: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rot="5400000">
                  <a:off x="5751521" y="1321579"/>
                  <a:ext cx="927900" cy="794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>
                  <a:off x="6215074" y="857232"/>
                  <a:ext cx="285752" cy="1588"/>
                </a:xfrm>
                <a:prstGeom prst="straightConnector1">
                  <a:avLst/>
                </a:prstGeom>
                <a:ln>
                  <a:solidFill>
                    <a:srgbClr val="FF006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>
                  <a:off x="6215074" y="1071546"/>
                  <a:ext cx="285752" cy="1588"/>
                </a:xfrm>
                <a:prstGeom prst="straightConnector1">
                  <a:avLst/>
                </a:prstGeom>
                <a:ln>
                  <a:solidFill>
                    <a:srgbClr val="FF006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6215074" y="1357298"/>
                  <a:ext cx="285752" cy="1588"/>
                </a:xfrm>
                <a:prstGeom prst="straightConnector1">
                  <a:avLst/>
                </a:prstGeom>
                <a:ln>
                  <a:solidFill>
                    <a:srgbClr val="FF006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/>
                <p:nvPr/>
              </p:nvCxnSpPr>
              <p:spPr>
                <a:xfrm>
                  <a:off x="6215074" y="1785926"/>
                  <a:ext cx="285752" cy="1588"/>
                </a:xfrm>
                <a:prstGeom prst="straightConnector1">
                  <a:avLst/>
                </a:prstGeom>
                <a:ln>
                  <a:solidFill>
                    <a:srgbClr val="FF006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6215074" y="1571612"/>
                  <a:ext cx="285752" cy="1588"/>
                </a:xfrm>
                <a:prstGeom prst="straightConnector1">
                  <a:avLst/>
                </a:prstGeom>
                <a:ln>
                  <a:solidFill>
                    <a:srgbClr val="FF006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5857884" y="1268210"/>
                  <a:ext cx="357190" cy="1588"/>
                </a:xfrm>
                <a:prstGeom prst="line">
                  <a:avLst/>
                </a:prstGeom>
                <a:ln>
                  <a:solidFill>
                    <a:srgbClr val="FF0066"/>
                  </a:solidFill>
                </a:ln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1" name="Group 100"/>
            <p:cNvGrpSpPr/>
            <p:nvPr/>
          </p:nvGrpSpPr>
          <p:grpSpPr>
            <a:xfrm>
              <a:off x="6500826" y="3469341"/>
              <a:ext cx="2286016" cy="1643074"/>
              <a:chOff x="6000760" y="3357562"/>
              <a:chExt cx="2286016" cy="164307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429388" y="4714884"/>
                <a:ext cx="135732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200" dirty="0" smtClean="0">
                    <a:solidFill>
                      <a:srgbClr val="C00000"/>
                    </a:solidFill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Angsana New" pitchFamily="18" charset="-34"/>
                    <a:cs typeface="Angsana New" pitchFamily="18" charset="-34"/>
                  </a:rPr>
                  <a:t>  </a:t>
                </a:r>
                <a:r>
                  <a:rPr lang="th-TH" sz="2200" dirty="0" smtClean="0">
                    <a:solidFill>
                      <a:srgbClr val="C00000"/>
                    </a:solidFill>
                    <a:latin typeface="Angsana New" pitchFamily="18" charset="-34"/>
                    <a:cs typeface="Angsana New" pitchFamily="18" charset="-34"/>
                  </a:rPr>
                  <a:t>ดอกสีแดง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500826" y="4429132"/>
                <a:ext cx="1285852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 smtClean="0">
                    <a:solidFill>
                      <a:srgbClr val="C00000"/>
                    </a:solidFill>
                    <a:latin typeface="Angsana New" pitchFamily="18" charset="-34"/>
                    <a:cs typeface="Angsana New" pitchFamily="18" charset="-34"/>
                  </a:rPr>
                  <a:t>  </a:t>
                </a:r>
                <a:r>
                  <a:rPr lang="th-TH" sz="2200" dirty="0" smtClean="0">
                    <a:solidFill>
                      <a:srgbClr val="C00000"/>
                    </a:solidFill>
                    <a:latin typeface="Angsana New" pitchFamily="18" charset="-34"/>
                    <a:cs typeface="Angsana New" pitchFamily="18" charset="-34"/>
                  </a:rPr>
                  <a:t>ดอกสีส้ม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500826" y="4143380"/>
                <a:ext cx="1714480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 smtClean="0">
                    <a:solidFill>
                      <a:srgbClr val="C00000"/>
                    </a:solidFill>
                    <a:latin typeface="Angsana New" pitchFamily="18" charset="-34"/>
                    <a:cs typeface="Angsana New" pitchFamily="18" charset="-34"/>
                  </a:rPr>
                  <a:t>  </a:t>
                </a:r>
                <a:r>
                  <a:rPr lang="th-TH" sz="2200" dirty="0" smtClean="0">
                    <a:solidFill>
                      <a:srgbClr val="C00000"/>
                    </a:solidFill>
                    <a:latin typeface="Angsana New" pitchFamily="18" charset="-34"/>
                    <a:cs typeface="Angsana New" pitchFamily="18" charset="-34"/>
                  </a:rPr>
                  <a:t>ดอกสีเหลืองอ่อน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500826" y="3929066"/>
                <a:ext cx="1785950" cy="214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 smtClean="0">
                    <a:solidFill>
                      <a:srgbClr val="C00000"/>
                    </a:solidFill>
                    <a:latin typeface="Angsana New" pitchFamily="18" charset="-34"/>
                    <a:cs typeface="Angsana New" pitchFamily="18" charset="-34"/>
                  </a:rPr>
                  <a:t>  </a:t>
                </a:r>
                <a:r>
                  <a:rPr lang="th-TH" sz="2200" dirty="0" smtClean="0">
                    <a:solidFill>
                      <a:srgbClr val="C00000"/>
                    </a:solidFill>
                    <a:latin typeface="Angsana New" pitchFamily="18" charset="-34"/>
                    <a:cs typeface="Angsana New" pitchFamily="18" charset="-34"/>
                  </a:rPr>
                  <a:t>ดอกสีเหลืองปนส้ม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500826" y="3643314"/>
                <a:ext cx="1285852" cy="214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 smtClean="0">
                    <a:solidFill>
                      <a:srgbClr val="C00000"/>
                    </a:solidFill>
                    <a:latin typeface="Angsana New" pitchFamily="18" charset="-34"/>
                    <a:cs typeface="Angsana New" pitchFamily="18" charset="-34"/>
                  </a:rPr>
                  <a:t>  </a:t>
                </a:r>
                <a:r>
                  <a:rPr lang="th-TH" sz="2200" dirty="0" smtClean="0">
                    <a:solidFill>
                      <a:srgbClr val="C00000"/>
                    </a:solidFill>
                    <a:latin typeface="Angsana New" pitchFamily="18" charset="-34"/>
                    <a:cs typeface="Angsana New" pitchFamily="18" charset="-34"/>
                  </a:rPr>
                  <a:t>ดอกสีชมพู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00826" y="3357562"/>
                <a:ext cx="1285852" cy="214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dirty="0" smtClean="0">
                    <a:solidFill>
                      <a:srgbClr val="C00000"/>
                    </a:solidFill>
                    <a:latin typeface="Angsana New" pitchFamily="18" charset="-34"/>
                    <a:cs typeface="Angsana New" pitchFamily="18" charset="-34"/>
                  </a:rPr>
                  <a:t>  </a:t>
                </a:r>
                <a:r>
                  <a:rPr lang="th-TH" sz="2200" dirty="0" smtClean="0">
                    <a:solidFill>
                      <a:srgbClr val="C00000"/>
                    </a:solidFill>
                    <a:latin typeface="Angsana New" pitchFamily="18" charset="-34"/>
                    <a:cs typeface="Angsana New" pitchFamily="18" charset="-34"/>
                  </a:rPr>
                  <a:t>ดอกสีเหลือง</a:t>
                </a: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rot="5400000">
                <a:off x="5648729" y="4138221"/>
                <a:ext cx="1428760" cy="10318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6357950" y="3429000"/>
                <a:ext cx="285752" cy="158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6357950" y="4857760"/>
                <a:ext cx="285752" cy="158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6357950" y="4572008"/>
                <a:ext cx="285752" cy="158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6357950" y="3714752"/>
                <a:ext cx="285752" cy="158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>
                <a:off x="6357950" y="4000504"/>
                <a:ext cx="285752" cy="158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>
                <a:off x="6357950" y="4286256"/>
                <a:ext cx="285752" cy="158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6000760" y="3908990"/>
                <a:ext cx="357190" cy="1588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6858016" y="5143512"/>
              <a:ext cx="1062294" cy="1437166"/>
              <a:chOff x="6357950" y="5072074"/>
              <a:chExt cx="1062294" cy="143716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563020" y="5072074"/>
                <a:ext cx="643006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200" dirty="0" smtClean="0">
                    <a:solidFill>
                      <a:srgbClr val="800080"/>
                    </a:solidFill>
                    <a:latin typeface="Angsana New" pitchFamily="18" charset="-34"/>
                    <a:cs typeface="Angsana New" pitchFamily="18" charset="-34"/>
                  </a:rPr>
                  <a:t>ราก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576403" y="5357826"/>
                <a:ext cx="643006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200" dirty="0" smtClean="0">
                    <a:solidFill>
                      <a:srgbClr val="800080"/>
                    </a:solidFill>
                    <a:latin typeface="Angsana New" pitchFamily="18" charset="-34"/>
                    <a:cs typeface="Angsana New" pitchFamily="18" charset="-34"/>
                  </a:rPr>
                  <a:t>ลำต้น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563020" y="5643578"/>
                <a:ext cx="643006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200" dirty="0" smtClean="0">
                    <a:solidFill>
                      <a:srgbClr val="9900CC"/>
                    </a:solidFill>
                    <a:latin typeface="Angsana New" pitchFamily="18" charset="-34"/>
                    <a:cs typeface="Angsana New" pitchFamily="18" charset="-34"/>
                  </a:rPr>
                  <a:t>ใบ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89914" y="5929330"/>
                <a:ext cx="643006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200" dirty="0" smtClean="0">
                    <a:solidFill>
                      <a:srgbClr val="9900CC"/>
                    </a:solidFill>
                    <a:latin typeface="Angsana New" pitchFamily="18" charset="-34"/>
                    <a:cs typeface="Angsana New" pitchFamily="18" charset="-34"/>
                  </a:rPr>
                  <a:t>ดอก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563020" y="6223488"/>
                <a:ext cx="857224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200" dirty="0" smtClean="0">
                    <a:solidFill>
                      <a:srgbClr val="9900CC"/>
                    </a:solidFill>
                    <a:latin typeface="Angsana New" pitchFamily="18" charset="-34"/>
                    <a:cs typeface="Angsana New" pitchFamily="18" charset="-34"/>
                  </a:rPr>
                  <a:t>เมล็ด</a:t>
                </a:r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 rot="5400000">
                <a:off x="5787240" y="5786454"/>
                <a:ext cx="1142214" cy="794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6357950" y="5214950"/>
                <a:ext cx="285752" cy="158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6357950" y="5500702"/>
                <a:ext cx="285752" cy="158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>
                <a:off x="6357950" y="5786454"/>
                <a:ext cx="285752" cy="158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>
                <a:off x="6357950" y="6070618"/>
                <a:ext cx="285752" cy="158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>
                <a:off x="6357950" y="6352917"/>
                <a:ext cx="285752" cy="158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6500826" y="1893502"/>
              <a:ext cx="2480972" cy="1361525"/>
              <a:chOff x="6286512" y="1768276"/>
              <a:chExt cx="2480972" cy="136152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838690" y="1768276"/>
                <a:ext cx="1357322" cy="374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i="1" dirty="0" err="1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C.glauca</a:t>
                </a:r>
                <a:r>
                  <a:rPr lang="en-US" sz="2200" i="1" dirty="0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  </a:t>
                </a:r>
                <a:r>
                  <a:rPr lang="en-US" sz="2200" dirty="0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Linn</a:t>
                </a:r>
                <a:endParaRPr lang="th-TH" sz="2200" dirty="0" smtClean="0">
                  <a:solidFill>
                    <a:srgbClr val="008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767220" y="2701173"/>
                <a:ext cx="2000264" cy="142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200" i="1" dirty="0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  </a:t>
                </a:r>
                <a:r>
                  <a:rPr lang="en-US" sz="2200" i="1" dirty="0" err="1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C.warscewiezii</a:t>
                </a:r>
                <a:r>
                  <a:rPr lang="en-US" sz="2200" i="1" dirty="0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en-US" sz="2200" dirty="0" err="1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Dietr</a:t>
                </a:r>
                <a:r>
                  <a:rPr lang="en-US" sz="2200" dirty="0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.</a:t>
                </a:r>
                <a:endParaRPr lang="th-TH" sz="2200" dirty="0" smtClean="0">
                  <a:solidFill>
                    <a:srgbClr val="008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811764" y="2986925"/>
                <a:ext cx="1928826" cy="142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200" i="1" dirty="0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en-US" sz="2200" i="1" dirty="0" err="1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C.flaccid</a:t>
                </a:r>
                <a:r>
                  <a:rPr lang="en-US" sz="2200" i="1" dirty="0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en-US" sz="2200" dirty="0" err="1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Salisb</a:t>
                </a:r>
                <a:r>
                  <a:rPr lang="en-US" sz="2200" dirty="0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.</a:t>
                </a:r>
                <a:endParaRPr lang="th-TH" sz="2200" dirty="0" smtClean="0">
                  <a:solidFill>
                    <a:srgbClr val="008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52137" y="2071678"/>
                <a:ext cx="1428760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i="1" dirty="0" err="1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C.indica</a:t>
                </a:r>
                <a:r>
                  <a:rPr lang="en-US" sz="2200" i="1" dirty="0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  </a:t>
                </a:r>
                <a:r>
                  <a:rPr lang="en-US" sz="2200" dirty="0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Linn.</a:t>
                </a:r>
                <a:endParaRPr lang="th-TH" sz="2200" dirty="0" smtClean="0">
                  <a:solidFill>
                    <a:srgbClr val="008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767220" y="2357430"/>
                <a:ext cx="2000264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200" i="1" dirty="0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  </a:t>
                </a:r>
                <a:r>
                  <a:rPr lang="en-US" sz="2200" i="1" dirty="0" err="1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C.iridiflora</a:t>
                </a:r>
                <a:r>
                  <a:rPr lang="en-US" sz="2200" i="1" dirty="0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en-US" sz="2200" dirty="0" err="1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Ruiz&amp;Pav</a:t>
                </a:r>
                <a:r>
                  <a:rPr lang="en-US" sz="2200" dirty="0" smtClean="0">
                    <a:solidFill>
                      <a:srgbClr val="008000"/>
                    </a:solidFill>
                    <a:latin typeface="Angsana New" pitchFamily="18" charset="-34"/>
                    <a:cs typeface="Angsana New" pitchFamily="18" charset="-34"/>
                  </a:rPr>
                  <a:t>. </a:t>
                </a:r>
                <a:endParaRPr lang="th-TH" sz="2200" dirty="0" smtClean="0">
                  <a:solidFill>
                    <a:srgbClr val="008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rot="5400000">
                <a:off x="6112282" y="2530866"/>
                <a:ext cx="1062046" cy="794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6643702" y="2000240"/>
                <a:ext cx="285752" cy="158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>
                <a:off x="6643702" y="2214554"/>
                <a:ext cx="285752" cy="158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6643702" y="2500306"/>
                <a:ext cx="285752" cy="158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6643702" y="2786058"/>
                <a:ext cx="285752" cy="158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6643702" y="3071810"/>
                <a:ext cx="285752" cy="1588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6286512" y="2106978"/>
                <a:ext cx="357190" cy="1588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43" name="Straight Connector 142"/>
            <p:cNvCxnSpPr/>
            <p:nvPr/>
          </p:nvCxnSpPr>
          <p:spPr>
            <a:xfrm>
              <a:off x="4125722" y="5830998"/>
              <a:ext cx="500066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500826" y="5402370"/>
              <a:ext cx="357190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4199659" y="5841946"/>
              <a:ext cx="888353" cy="794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2.6  </a:t>
            </a: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การตรวจวิเคราะห์คุณภาพน้ำ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00835" y="1254763"/>
            <a:ext cx="8902824" cy="5168726"/>
            <a:chOff x="214282" y="928670"/>
            <a:chExt cx="8902824" cy="5168726"/>
          </a:xfrm>
        </p:grpSpPr>
        <p:sp>
          <p:nvSpPr>
            <p:cNvPr id="4" name="Rectangle 3"/>
            <p:cNvSpPr/>
            <p:nvPr/>
          </p:nvSpPr>
          <p:spPr>
            <a:xfrm>
              <a:off x="214282" y="3071810"/>
              <a:ext cx="2500330" cy="85725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การตรวจวิเคราะห์คุณภาพน้ำ</a:t>
              </a:r>
              <a:endPara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00430" y="1142984"/>
              <a:ext cx="1857388" cy="500066"/>
            </a:xfrm>
            <a:prstGeom prst="rect">
              <a:avLst/>
            </a:prstGeom>
            <a:solidFill>
              <a:srgbClr val="66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บีโอดี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0430" y="2572582"/>
              <a:ext cx="1857388" cy="50006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ของแข็งเขวนลอย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00430" y="5357826"/>
              <a:ext cx="1857388" cy="500066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ฟอสฟอรัส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00430" y="3944189"/>
              <a:ext cx="1857388" cy="500066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ไนโตรเจน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49507" y="5773007"/>
              <a:ext cx="2571768" cy="324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วิธีตรวจวิเคราะห์ฟอสฟอรัส</a:t>
              </a:r>
              <a:endPara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76401" y="5103171"/>
              <a:ext cx="1857388" cy="324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หลักการฟอสฟอรัส</a:t>
              </a:r>
              <a:endPara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58751" y="4228265"/>
              <a:ext cx="2500330" cy="324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วิธีตรวจวิเคราะห์ไนโตรเจน</a:t>
              </a:r>
              <a:endPara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72198" y="3608880"/>
              <a:ext cx="2214578" cy="324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หลักการไนโตรเจน</a:t>
              </a:r>
              <a:endPara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942903" y="3513091"/>
              <a:ext cx="4259386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071802" y="1384192"/>
              <a:ext cx="428628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071802" y="5625090"/>
              <a:ext cx="428628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071802" y="2800343"/>
              <a:ext cx="428628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071802" y="4198844"/>
              <a:ext cx="428628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5465769" y="4106867"/>
              <a:ext cx="642942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5465769" y="5607065"/>
              <a:ext cx="642942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786446" y="4415685"/>
              <a:ext cx="357190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786446" y="3786190"/>
              <a:ext cx="357190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786446" y="5286388"/>
              <a:ext cx="357190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5786446" y="5933533"/>
              <a:ext cx="357190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714612" y="3543394"/>
              <a:ext cx="357190" cy="1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5357818" y="928670"/>
              <a:ext cx="3357586" cy="1000132"/>
              <a:chOff x="5357818" y="928670"/>
              <a:chExt cx="3357586" cy="100013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000760" y="1428736"/>
                <a:ext cx="2643206" cy="5000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sz="24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 วิธีตรวจวิเคราะห์บีโอดี</a:t>
                </a:r>
                <a:endParaRPr lang="en-US" sz="24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000760" y="928670"/>
                <a:ext cx="2714644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  <a:p>
                <a:r>
                  <a:rPr lang="th-TH" sz="24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 หลักการบีโอดี</a:t>
                </a:r>
                <a:endParaRPr lang="en-US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rot="5400000">
                <a:off x="5464181" y="1393017"/>
                <a:ext cx="643736" cy="79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5786446" y="1071546"/>
                <a:ext cx="357190" cy="158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5786446" y="1704494"/>
                <a:ext cx="357190" cy="158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357818" y="1357298"/>
                <a:ext cx="428628" cy="158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357818" y="2536444"/>
              <a:ext cx="3759288" cy="716879"/>
              <a:chOff x="5357818" y="2357430"/>
              <a:chExt cx="3759288" cy="71687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000760" y="2388527"/>
                <a:ext cx="2786082" cy="3243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th-TH" sz="24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หลักการของแข็งเขวนลอย</a:t>
                </a:r>
                <a:endParaRPr lang="en-US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  <a:p>
                <a:endParaRPr lang="en-US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045304" y="2749920"/>
                <a:ext cx="3071802" cy="3243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2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  <a:p>
                <a:r>
                  <a:rPr lang="th-TH" sz="240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วิธีตรวจวิเคราะห์ของแข็งแขวนลอย</a:t>
                </a:r>
                <a:endParaRPr lang="en-US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rot="5400000">
                <a:off x="5501488" y="2642388"/>
                <a:ext cx="571504" cy="158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5786446" y="2357430"/>
                <a:ext cx="357190" cy="158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5772999" y="2950787"/>
                <a:ext cx="357190" cy="158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357818" y="2643182"/>
                <a:ext cx="428628" cy="158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/>
            <p:cNvCxnSpPr/>
            <p:nvPr/>
          </p:nvCxnSpPr>
          <p:spPr>
            <a:xfrm>
              <a:off x="5357818" y="4071942"/>
              <a:ext cx="428628" cy="1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357818" y="5607440"/>
              <a:ext cx="428628" cy="1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2.7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เครื่องมือตรวจวัดคุณภาพน้ำ</a:t>
            </a: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15152" y="875720"/>
            <a:ext cx="8928848" cy="5795722"/>
            <a:chOff x="215152" y="847988"/>
            <a:chExt cx="8928848" cy="5258680"/>
          </a:xfrm>
        </p:grpSpPr>
        <p:sp>
          <p:nvSpPr>
            <p:cNvPr id="30" name="Rectangle 29"/>
            <p:cNvSpPr/>
            <p:nvPr/>
          </p:nvSpPr>
          <p:spPr>
            <a:xfrm>
              <a:off x="7799319" y="4048413"/>
              <a:ext cx="1318657" cy="3571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 smtClean="0"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เครื่องชั่งหยาบ</a:t>
              </a:r>
              <a:endParaRPr lang="en-US" sz="20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786678" y="3450853"/>
              <a:ext cx="1357322" cy="50006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 smtClean="0"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เครื่องชั่งละเอียด</a:t>
              </a:r>
              <a:endParaRPr lang="en-US" sz="20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40530" y="2889374"/>
              <a:ext cx="1160626" cy="35719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แบบมีคานชั่ง</a:t>
              </a:r>
              <a:endParaRPr lang="en-US" sz="2000" dirty="0"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15152" y="847988"/>
              <a:ext cx="7714434" cy="5258680"/>
              <a:chOff x="215152" y="847988"/>
              <a:chExt cx="7714434" cy="525868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5152" y="2857496"/>
                <a:ext cx="2214577" cy="1143008"/>
              </a:xfrm>
              <a:prstGeom prst="rect">
                <a:avLst/>
              </a:prstGeom>
              <a:solidFill>
                <a:srgbClr val="00FFCC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lvl="1" algn="ctr"/>
                <a:endParaRPr lang="th-TH" sz="3600" b="1" dirty="0" smtClean="0">
                  <a:latin typeface="Angsana New" pitchFamily="18" charset="-34"/>
                  <a:cs typeface="Angsana New" pitchFamily="18" charset="-34"/>
                </a:endParaRPr>
              </a:p>
              <a:p>
                <a:pPr marL="0" lvl="1" algn="ctr"/>
                <a:r>
                  <a:rPr lang="th-TH" sz="3200" b="1" dirty="0" smtClean="0">
                    <a:latin typeface="Angsana New" pitchFamily="18" charset="-34"/>
                    <a:cs typeface="Angsana New" pitchFamily="18" charset="-34"/>
                  </a:rPr>
                  <a:t>เครื่องมือตรวจวัดคุณภาพน้ำ</a:t>
                </a:r>
                <a:r>
                  <a:rPr lang="en-US" sz="3200" b="1" kern="0" dirty="0" smtClean="0">
                    <a:solidFill>
                      <a:schemeClr val="tx1"/>
                    </a:solidFill>
                    <a:latin typeface="Angsana New" pitchFamily="18" charset="-34"/>
                    <a:cs typeface="Angsana New" pitchFamily="18" charset="-34"/>
                  </a:rPr>
                  <a:t>  </a:t>
                </a:r>
              </a:p>
              <a:p>
                <a:pPr algn="ctr"/>
                <a:endParaRPr lang="en-US" sz="320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144916" y="1116090"/>
                <a:ext cx="1998588" cy="99088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th-TH" sz="2800" b="1" dirty="0" smtClean="0">
                    <a:latin typeface="Angsana New" pitchFamily="18" charset="-34"/>
                    <a:cs typeface="Angsana New" pitchFamily="18" charset="-34"/>
                  </a:rPr>
                  <a:t>เครื่องวัดค่าการดูดกลืนแสง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143240" y="3032307"/>
                <a:ext cx="2000264" cy="1000132"/>
              </a:xfrm>
              <a:prstGeom prst="rect">
                <a:avLst/>
              </a:prstGeom>
              <a:solidFill>
                <a:srgbClr val="FF66CC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th-TH" sz="2800" b="1" dirty="0" smtClean="0">
                    <a:latin typeface="Angsana New" pitchFamily="18" charset="-34"/>
                    <a:cs typeface="Angsana New" pitchFamily="18" charset="-34"/>
                  </a:rPr>
                  <a:t>เครื่องชั่ง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143240" y="4724128"/>
                <a:ext cx="2000264" cy="10001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lvl="1"/>
                <a:endParaRPr lang="en-US" sz="2800" b="1" dirty="0" smtClean="0">
                  <a:latin typeface="Angsana New" pitchFamily="18" charset="-34"/>
                  <a:cs typeface="Angsana New" pitchFamily="18" charset="-34"/>
                </a:endParaRPr>
              </a:p>
              <a:p>
                <a:pPr marL="0" lvl="1" algn="ctr"/>
                <a:r>
                  <a:rPr lang="th-TH" sz="2800" b="1" dirty="0" smtClean="0">
                    <a:latin typeface="Angsana New" pitchFamily="18" charset="-34"/>
                    <a:cs typeface="Angsana New" pitchFamily="18" charset="-34"/>
                  </a:rPr>
                  <a:t>การไตเตรท</a:t>
                </a:r>
              </a:p>
              <a:p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50309" y="847988"/>
                <a:ext cx="1679211" cy="714380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50000"/>
                      <a:tint val="66000"/>
                      <a:satMod val="160000"/>
                    </a:schemeClr>
                  </a:gs>
                  <a:gs pos="50000">
                    <a:schemeClr val="bg2">
                      <a:lumMod val="50000"/>
                      <a:tint val="44500"/>
                      <a:satMod val="160000"/>
                    </a:schemeClr>
                  </a:gs>
                  <a:gs pos="100000">
                    <a:schemeClr val="bg2">
                      <a:lumMod val="5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>
                <a:solidFill>
                  <a:srgbClr val="996633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th-TH" sz="2400" dirty="0" smtClean="0">
                    <a:latin typeface="Angsana New" pitchFamily="18" charset="-34"/>
                    <a:cs typeface="Angsana New" pitchFamily="18" charset="-34"/>
                  </a:rPr>
                  <a:t>แบบลำแสงเดี่ยว</a:t>
                </a:r>
                <a:endParaRPr lang="en-US" sz="2400" dirty="0"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46105" y="1794331"/>
                <a:ext cx="1683415" cy="710177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50000"/>
                      <a:tint val="66000"/>
                      <a:satMod val="160000"/>
                    </a:schemeClr>
                  </a:gs>
                  <a:gs pos="50000">
                    <a:schemeClr val="bg2">
                      <a:lumMod val="50000"/>
                      <a:tint val="44500"/>
                      <a:satMod val="160000"/>
                    </a:schemeClr>
                  </a:gs>
                  <a:gs pos="100000">
                    <a:schemeClr val="bg2">
                      <a:lumMod val="5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996633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 smtClean="0">
                    <a:latin typeface="Angsana New" pitchFamily="18" charset="-34"/>
                    <a:cs typeface="Angsana New" pitchFamily="18" charset="-34"/>
                  </a:rPr>
                  <a:t>แบบลำแสงคู่</a:t>
                </a:r>
                <a:endParaRPr lang="en-US" sz="2400" dirty="0"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723414" y="2759164"/>
                <a:ext cx="1706106" cy="647983"/>
              </a:xfrm>
              <a:prstGeom prst="rect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0066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 smtClean="0">
                    <a:latin typeface="Angsana New" pitchFamily="18" charset="-34"/>
                    <a:cs typeface="Angsana New" pitchFamily="18" charset="-34"/>
                  </a:rPr>
                  <a:t>แบบกล</a:t>
                </a:r>
                <a:endParaRPr lang="en-US" sz="2400" dirty="0"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15008" y="5463726"/>
                <a:ext cx="1714512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 smtClean="0">
                    <a:latin typeface="Angsana New" pitchFamily="18" charset="-34"/>
                    <a:cs typeface="Angsana New" pitchFamily="18" charset="-34"/>
                  </a:rPr>
                  <a:t>การไตเตรทแบบ</a:t>
                </a:r>
                <a:endParaRPr lang="en-US" sz="2400" dirty="0" smtClean="0">
                  <a:latin typeface="Angsana New" pitchFamily="18" charset="-34"/>
                  <a:cs typeface="Angsana New" pitchFamily="18" charset="-34"/>
                </a:endParaRPr>
              </a:p>
              <a:p>
                <a:pPr algn="ctr"/>
                <a:r>
                  <a:rPr lang="th-TH" sz="2400" dirty="0" smtClean="0">
                    <a:latin typeface="Angsana New" pitchFamily="18" charset="-34"/>
                    <a:cs typeface="Angsana New" pitchFamily="18" charset="-34"/>
                  </a:rPr>
                  <a:t>อัตโนมัติ</a:t>
                </a:r>
                <a:endParaRPr lang="en-US" sz="2400" dirty="0"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728455" y="3643315"/>
                <a:ext cx="1701065" cy="642941"/>
              </a:xfrm>
              <a:prstGeom prst="rect">
                <a:avLst/>
              </a:prstGeom>
              <a:gradFill flip="none" rotWithShape="1">
                <a:gsLst>
                  <a:gs pos="0">
                    <a:srgbClr val="FF33CC">
                      <a:tint val="66000"/>
                      <a:satMod val="160000"/>
                    </a:srgbClr>
                  </a:gs>
                  <a:gs pos="50000">
                    <a:srgbClr val="FF33CC">
                      <a:tint val="44500"/>
                      <a:satMod val="160000"/>
                    </a:srgbClr>
                  </a:gs>
                  <a:gs pos="100000">
                    <a:srgbClr val="FF33CC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FF0066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 smtClean="0">
                    <a:latin typeface="Angsana New" pitchFamily="18" charset="-34"/>
                    <a:cs typeface="Angsana New" pitchFamily="18" charset="-34"/>
                  </a:rPr>
                  <a:t>แบบอิเล็กทรอนิกส์</a:t>
                </a:r>
                <a:endParaRPr lang="en-US" sz="2400" dirty="0"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715008" y="4566967"/>
                <a:ext cx="1714512" cy="642942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 smtClean="0">
                    <a:latin typeface="Angsana New" pitchFamily="18" charset="-34"/>
                    <a:cs typeface="Angsana New" pitchFamily="18" charset="-34"/>
                  </a:rPr>
                  <a:t>การไตเตรทแบบ</a:t>
                </a:r>
                <a:endParaRPr lang="en-US" sz="2400" dirty="0" smtClean="0">
                  <a:latin typeface="Angsana New" pitchFamily="18" charset="-34"/>
                  <a:cs typeface="Angsana New" pitchFamily="18" charset="-34"/>
                </a:endParaRPr>
              </a:p>
              <a:p>
                <a:pPr algn="ctr"/>
                <a:r>
                  <a:rPr lang="th-TH" sz="2400" dirty="0" smtClean="0">
                    <a:latin typeface="Angsana New" pitchFamily="18" charset="-34"/>
                    <a:cs typeface="Angsana New" pitchFamily="18" charset="-34"/>
                  </a:rPr>
                  <a:t>ใช้บิวเรตต์แก้ว</a:t>
                </a:r>
                <a:endParaRPr lang="en-US" sz="2400" dirty="0">
                  <a:latin typeface="Angsana New" pitchFamily="18" charset="-34"/>
                  <a:cs typeface="Angsana New" pitchFamily="18" charset="-34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>
                <a:off x="1036613" y="3433622"/>
                <a:ext cx="3642544" cy="794"/>
              </a:xfrm>
              <a:prstGeom prst="line">
                <a:avLst/>
              </a:prstGeom>
              <a:ln>
                <a:solidFill>
                  <a:srgbClr val="3333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2857488" y="1607750"/>
                <a:ext cx="285752" cy="1588"/>
              </a:xfrm>
              <a:prstGeom prst="straightConnector1">
                <a:avLst/>
              </a:prstGeom>
              <a:ln>
                <a:solidFill>
                  <a:srgbClr val="3333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2857488" y="5241844"/>
                <a:ext cx="285752" cy="1588"/>
              </a:xfrm>
              <a:prstGeom prst="straightConnector1">
                <a:avLst/>
              </a:prstGeom>
              <a:ln>
                <a:solidFill>
                  <a:srgbClr val="3333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428860" y="3554226"/>
                <a:ext cx="714380" cy="1588"/>
              </a:xfrm>
              <a:prstGeom prst="straightConnector1">
                <a:avLst/>
              </a:prstGeom>
              <a:ln>
                <a:solidFill>
                  <a:srgbClr val="3333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4957737" y="1617859"/>
                <a:ext cx="981651" cy="5006"/>
              </a:xfrm>
              <a:prstGeom prst="line">
                <a:avLst/>
              </a:prstGeom>
              <a:ln>
                <a:solidFill>
                  <a:srgbClr val="3333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4982560" y="3536157"/>
                <a:ext cx="928693" cy="1"/>
              </a:xfrm>
              <a:prstGeom prst="line">
                <a:avLst/>
              </a:prstGeom>
              <a:ln>
                <a:solidFill>
                  <a:srgbClr val="3333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4981273" y="5337678"/>
                <a:ext cx="896762" cy="795"/>
              </a:xfrm>
              <a:prstGeom prst="line">
                <a:avLst/>
              </a:prstGeom>
              <a:ln>
                <a:solidFill>
                  <a:srgbClr val="3333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5463718" y="1142984"/>
                <a:ext cx="285752" cy="1588"/>
              </a:xfrm>
              <a:prstGeom prst="straightConnector1">
                <a:avLst/>
              </a:prstGeom>
              <a:ln>
                <a:solidFill>
                  <a:srgbClr val="3333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5451109" y="2102775"/>
                <a:ext cx="285752" cy="1588"/>
              </a:xfrm>
              <a:prstGeom prst="straightConnector1">
                <a:avLst/>
              </a:prstGeom>
              <a:ln>
                <a:solidFill>
                  <a:srgbClr val="3333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5451947" y="3080216"/>
                <a:ext cx="285752" cy="1588"/>
              </a:xfrm>
              <a:prstGeom prst="straightConnector1">
                <a:avLst/>
              </a:prstGeom>
              <a:ln>
                <a:solidFill>
                  <a:srgbClr val="3333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5460353" y="3998916"/>
                <a:ext cx="285752" cy="1588"/>
              </a:xfrm>
              <a:prstGeom prst="straightConnector1">
                <a:avLst/>
              </a:prstGeom>
              <a:ln>
                <a:solidFill>
                  <a:srgbClr val="3333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5429256" y="4879613"/>
                <a:ext cx="285752" cy="1588"/>
              </a:xfrm>
              <a:prstGeom prst="straightConnector1">
                <a:avLst/>
              </a:prstGeom>
              <a:ln>
                <a:solidFill>
                  <a:srgbClr val="3333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5429256" y="5789819"/>
                <a:ext cx="285752" cy="1588"/>
              </a:xfrm>
              <a:prstGeom prst="straightConnector1">
                <a:avLst/>
              </a:prstGeom>
              <a:ln>
                <a:solidFill>
                  <a:srgbClr val="3333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7358876" y="3986263"/>
                <a:ext cx="570710" cy="794"/>
              </a:xfrm>
              <a:prstGeom prst="line">
                <a:avLst/>
              </a:prstGeom>
              <a:ln>
                <a:solidFill>
                  <a:srgbClr val="333300"/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143504" y="1638847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143504" y="3563470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143504" y="528638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7630387" y="3714752"/>
                <a:ext cx="285752" cy="1588"/>
              </a:xfrm>
              <a:prstGeom prst="straightConnector1">
                <a:avLst/>
              </a:prstGeom>
              <a:ln>
                <a:solidFill>
                  <a:srgbClr val="3333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7643834" y="4255159"/>
                <a:ext cx="285752" cy="1588"/>
              </a:xfrm>
              <a:prstGeom prst="straightConnector1">
                <a:avLst/>
              </a:prstGeom>
              <a:ln>
                <a:solidFill>
                  <a:srgbClr val="3333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7429520" y="3966900"/>
                <a:ext cx="214314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8" name="Straight Connector 97"/>
          <p:cNvCxnSpPr/>
          <p:nvPr/>
        </p:nvCxnSpPr>
        <p:spPr>
          <a:xfrm>
            <a:off x="7433723" y="3339912"/>
            <a:ext cx="214314" cy="1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7638793" y="3330668"/>
            <a:ext cx="285752" cy="1750"/>
          </a:xfrm>
          <a:prstGeom prst="straightConnector1">
            <a:avLst/>
          </a:prstGeom>
          <a:ln>
            <a:solidFill>
              <a:srgbClr val="33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34" y="1142984"/>
            <a:ext cx="3857652" cy="5214974"/>
          </a:xfrm>
          <a:prstGeom prst="rect">
            <a:avLst/>
          </a:prstGeom>
          <a:gradFill flip="none" rotWithShape="1">
            <a:gsLst>
              <a:gs pos="0">
                <a:srgbClr val="800080">
                  <a:tint val="66000"/>
                  <a:satMod val="160000"/>
                </a:srgbClr>
              </a:gs>
              <a:gs pos="50000">
                <a:srgbClr val="800080">
                  <a:tint val="44500"/>
                  <a:satMod val="160000"/>
                </a:srgbClr>
              </a:gs>
              <a:gs pos="100000">
                <a:srgbClr val="80008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9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tx1"/>
              </a:buClr>
              <a:buSzPct val="76000"/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ลักษมณ ทองอินทร์ (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2554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) </a:t>
            </a:r>
          </a:p>
          <a:p>
            <a:pPr marL="274320" indent="-274320" algn="thaiDist">
              <a:spcBef>
                <a:spcPts val="600"/>
              </a:spcBef>
              <a:buClr>
                <a:schemeClr val="tx1"/>
              </a:buClr>
              <a:buSzPct val="76000"/>
              <a:buFont typeface="Wingdings" pitchFamily="2" charset="2"/>
              <a:buChar char="Ø"/>
            </a:pP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ได้ศึกษา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ถึงประสิทธิภาพของพืชธูปฤาษีและ            กกกลม ในการบำบัดน้ำเสียชุมชนโดยพื้นที่ชุ่มน้ำประดิษฐ์แบบไหลผ่าน ลำต้น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ใช้น้ำเสียจริงของชุมชนบ้านเว๊ะ</a:t>
            </a:r>
          </a:p>
          <a:p>
            <a:pPr marL="274320" indent="-274320">
              <a:spcBef>
                <a:spcPts val="600"/>
              </a:spcBef>
              <a:buClr>
                <a:schemeClr val="tx1"/>
              </a:buClr>
              <a:buSzPct val="76000"/>
              <a:buFont typeface="Wingdings" pitchFamily="2" charset="2"/>
              <a:buChar char="Ø"/>
            </a:pP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ประสิทธิภาพการบำบัด   </a:t>
            </a:r>
            <a:r>
              <a:rPr lang="en-US" sz="2200" b="1" dirty="0" smtClean="0">
                <a:latin typeface="Angsana New" pitchFamily="18" charset="-34"/>
                <a:cs typeface="Angsana New" pitchFamily="18" charset="-34"/>
              </a:rPr>
              <a:t>                                                      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บีโอดีได้ 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84.88%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สารแขวนลอยได้ 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91.24%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ทีเคเอ็นได้ 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67.88%,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 ฟอสฟอรัสได้ 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68.86% </a:t>
            </a:r>
            <a:endParaRPr lang="th-TH" sz="2200" dirty="0" smtClean="0">
              <a:latin typeface="Angsana New" pitchFamily="18" charset="-34"/>
              <a:cs typeface="Angsana New" pitchFamily="18" charset="-34"/>
            </a:endParaRPr>
          </a:p>
          <a:p>
            <a:pPr marL="274320" indent="-274320" algn="thaiDist">
              <a:spcBef>
                <a:spcPts val="600"/>
              </a:spcBef>
              <a:buClr>
                <a:schemeClr val="tx1"/>
              </a:buClr>
              <a:buSzPct val="76000"/>
              <a:buFont typeface="Wingdings" pitchFamily="2" charset="2"/>
              <a:buChar char="Ø"/>
            </a:pP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สรุปผล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  ประสิทธิภาพในการบำบัดน้ำเสียจากชุมชน  ด้วยพืชธูปฤาษีและกกกลม  ได้ผลดี ที่สุด ที่ระยะเวลากักพักชลศาสตร์ 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9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วัน</a:t>
            </a:r>
          </a:p>
          <a:p>
            <a:pPr marL="274320" indent="-274320">
              <a:spcBef>
                <a:spcPts val="600"/>
              </a:spcBef>
              <a:buClr>
                <a:schemeClr val="tx1"/>
              </a:buClr>
              <a:buSzPct val="76000"/>
              <a:buFont typeface="Wingdings" pitchFamily="2" charset="2"/>
              <a:buChar char="Ø"/>
            </a:pPr>
            <a:endParaRPr lang="th-TH" sz="2400" b="1" dirty="0" smtClean="0">
              <a:latin typeface="Angsana New" pitchFamily="18" charset="-34"/>
              <a:cs typeface="Angsana New" pitchFamily="18" charset="-34"/>
            </a:endParaRPr>
          </a:p>
          <a:p>
            <a:pPr marL="274320" indent="-274320">
              <a:spcBef>
                <a:spcPts val="600"/>
              </a:spcBef>
              <a:buClr>
                <a:schemeClr val="tx1"/>
              </a:buClr>
              <a:buSzPct val="76000"/>
              <a:buFont typeface="Wingdings" pitchFamily="2" charset="2"/>
              <a:buChar char="Ø"/>
            </a:pPr>
            <a:endParaRPr lang="th-TH" sz="2800" b="1" dirty="0" smtClean="0"/>
          </a:p>
          <a:p>
            <a:pPr marL="274320" indent="-274320">
              <a:spcBef>
                <a:spcPts val="600"/>
              </a:spcBef>
              <a:buClr>
                <a:schemeClr val="tx1"/>
              </a:buClr>
              <a:buSzPct val="76000"/>
            </a:pPr>
            <a:endParaRPr lang="th-TH" sz="2800" b="1" dirty="0" smtClean="0"/>
          </a:p>
          <a:p>
            <a:pPr marL="274320" indent="-274320">
              <a:spcBef>
                <a:spcPts val="600"/>
              </a:spcBef>
              <a:buClr>
                <a:schemeClr val="tx1"/>
              </a:buClr>
              <a:buSzPct val="76000"/>
              <a:buFont typeface="Wingdings" pitchFamily="2" charset="2"/>
              <a:buChar char="Ø"/>
            </a:pPr>
            <a:endParaRPr lang="th-TH" sz="2800" b="1" dirty="0" smtClean="0"/>
          </a:p>
          <a:p>
            <a:pPr marL="274320" indent="-274320">
              <a:spcBef>
                <a:spcPts val="600"/>
              </a:spcBef>
              <a:buClr>
                <a:schemeClr val="tx1"/>
              </a:buClr>
              <a:buSzPct val="76000"/>
              <a:buFont typeface="Wingdings" pitchFamily="2" charset="2"/>
              <a:buChar char="Ø"/>
            </a:pPr>
            <a:endParaRPr lang="th-TH" sz="2800" b="1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6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n-ea"/>
              <a:cs typeface="Cordia New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82098" y="1142983"/>
            <a:ext cx="3857652" cy="522842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tx1"/>
              </a:buClr>
              <a:buSzPct val="76000"/>
            </a:pP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	 นิสิต จงศุภวิศาลกิจ (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2553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) </a:t>
            </a:r>
          </a:p>
          <a:p>
            <a:pPr marL="274320" indent="-274320" algn="thaiDist">
              <a:spcBef>
                <a:spcPts val="600"/>
              </a:spcBef>
              <a:buClr>
                <a:schemeClr val="tx1"/>
              </a:buClr>
              <a:buSzPct val="76000"/>
              <a:buFont typeface="Wingdings" pitchFamily="2" charset="2"/>
              <a:buChar char="Ø"/>
            </a:pP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ได้ศึกษา</a:t>
            </a:r>
            <a:r>
              <a:rPr lang="en-US" sz="2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ถึงประสิทธิภาพของหญ้าแฝกสายพันธุ์สงขลา ในการบำบัดน้ำเสียชุมชนพื้นที่เทศบาลพนมทวน โดยการเปรียบเทียบรอบหมุนเวียน 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2</a:t>
            </a:r>
            <a:endParaRPr lang="th-TH" sz="2200" dirty="0" smtClean="0">
              <a:latin typeface="Angsana New" pitchFamily="18" charset="-34"/>
              <a:cs typeface="Angsana New" pitchFamily="18" charset="-34"/>
            </a:endParaRPr>
          </a:p>
          <a:p>
            <a:pPr marL="274320" indent="-274320" algn="thaiDist">
              <a:spcBef>
                <a:spcPts val="600"/>
              </a:spcBef>
              <a:buClr>
                <a:schemeClr val="tx1"/>
              </a:buClr>
              <a:buSzPct val="76000"/>
              <a:buFont typeface="Wingdings" pitchFamily="2" charset="2"/>
              <a:buChar char="Ø"/>
            </a:pP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ประสิทธิภาพการบำบัด </a:t>
            </a:r>
            <a:endParaRPr lang="en-US" sz="2200" b="1" dirty="0" smtClean="0">
              <a:latin typeface="Angsana New" pitchFamily="18" charset="-34"/>
              <a:cs typeface="Angsana New" pitchFamily="18" charset="-34"/>
            </a:endParaRPr>
          </a:p>
          <a:p>
            <a:pPr marL="274320" indent="-274320" algn="thaiDist">
              <a:spcBef>
                <a:spcPts val="600"/>
              </a:spcBef>
              <a:buClr>
                <a:schemeClr val="tx1"/>
              </a:buClr>
              <a:buSzPct val="76000"/>
            </a:pPr>
            <a:r>
              <a:rPr lang="en-US" sz="2200" b="1" dirty="0" smtClean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บีโอดีได้ 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84.88%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  ฟอสฟอรัสได้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98.63%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ทีเคเอ็นได้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72.73 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%</a:t>
            </a:r>
            <a:endParaRPr lang="th-TH" sz="2200" dirty="0" smtClean="0">
              <a:latin typeface="Angsana New" pitchFamily="18" charset="-34"/>
              <a:cs typeface="Angsana New" pitchFamily="18" charset="-34"/>
            </a:endParaRPr>
          </a:p>
          <a:p>
            <a:pPr marL="274320" indent="-274320" algn="thaiDist">
              <a:spcBef>
                <a:spcPts val="600"/>
              </a:spcBef>
              <a:buClr>
                <a:schemeClr val="tx1"/>
              </a:buClr>
              <a:buSzPct val="76000"/>
              <a:buFont typeface="Wingdings" pitchFamily="2" charset="2"/>
              <a:buChar char="Ø"/>
            </a:pPr>
            <a:r>
              <a:rPr lang="th-TH" sz="2200" b="1" dirty="0" smtClean="0">
                <a:latin typeface="Angsana New" pitchFamily="18" charset="-34"/>
                <a:cs typeface="Angsana New" pitchFamily="18" charset="-34"/>
              </a:rPr>
              <a:t>สรุปผล</a:t>
            </a:r>
            <a:r>
              <a:rPr lang="th-TH" sz="2200" dirty="0" smtClean="0">
                <a:latin typeface="Angsana New" pitchFamily="18" charset="-34"/>
                <a:cs typeface="Angsana New" pitchFamily="18" charset="-34"/>
              </a:rPr>
              <a:t>  ประสิทธิภาพในการบำบัดน้ำเสียจากชุมชน  ด้วยหญ้าแฝกได้ผลดี ในรอบหมุนเวียนที่ </a:t>
            </a:r>
            <a:r>
              <a:rPr lang="en-US" sz="2200" dirty="0" smtClean="0">
                <a:latin typeface="Angsana New" pitchFamily="18" charset="-34"/>
                <a:cs typeface="Angsana New" pitchFamily="18" charset="-34"/>
              </a:rPr>
              <a:t>2</a:t>
            </a:r>
            <a:endParaRPr lang="th-TH" sz="2200" dirty="0" smtClean="0">
              <a:latin typeface="Angsana New" pitchFamily="18" charset="-34"/>
              <a:cs typeface="Angsana New" pitchFamily="18" charset="-34"/>
            </a:endParaRPr>
          </a:p>
          <a:p>
            <a:pPr marL="274320" indent="-274320">
              <a:spcBef>
                <a:spcPts val="600"/>
              </a:spcBef>
              <a:buClr>
                <a:schemeClr val="tx1"/>
              </a:buClr>
              <a:buSzPct val="76000"/>
            </a:pPr>
            <a:endParaRPr lang="th-TH" sz="2400" b="1" dirty="0" smtClean="0">
              <a:latin typeface="Angsana New" pitchFamily="18" charset="-34"/>
              <a:cs typeface="Angsana New" pitchFamily="18" charset="-34"/>
            </a:endParaRPr>
          </a:p>
          <a:p>
            <a:pPr marL="274320" indent="-274320">
              <a:spcBef>
                <a:spcPts val="600"/>
              </a:spcBef>
              <a:buClr>
                <a:schemeClr val="tx1"/>
              </a:buClr>
              <a:buSzPct val="76000"/>
              <a:buFont typeface="Wingdings" pitchFamily="2" charset="2"/>
              <a:buChar char="Ø"/>
            </a:pPr>
            <a:endParaRPr lang="th-TH" sz="2800" b="1" dirty="0" smtClean="0"/>
          </a:p>
          <a:p>
            <a:pPr marL="274320" indent="-274320">
              <a:spcBef>
                <a:spcPts val="600"/>
              </a:spcBef>
              <a:buClr>
                <a:schemeClr val="tx1"/>
              </a:buClr>
              <a:buSzPct val="76000"/>
            </a:pPr>
            <a:endParaRPr lang="th-TH" sz="2800" b="1" dirty="0" smtClean="0"/>
          </a:p>
          <a:p>
            <a:pPr marL="274320" indent="-274320">
              <a:spcBef>
                <a:spcPts val="600"/>
              </a:spcBef>
              <a:buClr>
                <a:schemeClr val="tx1"/>
              </a:buClr>
              <a:buSzPct val="76000"/>
              <a:buFont typeface="Wingdings" pitchFamily="2" charset="2"/>
              <a:buChar char="Ø"/>
            </a:pPr>
            <a:endParaRPr lang="th-TH" sz="2800" b="1" dirty="0" smtClean="0"/>
          </a:p>
          <a:p>
            <a:pPr marL="274320" indent="-274320">
              <a:spcBef>
                <a:spcPts val="600"/>
              </a:spcBef>
              <a:buClr>
                <a:schemeClr val="tx1"/>
              </a:buClr>
              <a:buSzPct val="76000"/>
              <a:buFont typeface="Wingdings" pitchFamily="2" charset="2"/>
              <a:buChar char="Ø"/>
            </a:pPr>
            <a:endParaRPr lang="th-TH" sz="2800" b="1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6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n-ea"/>
              <a:cs typeface="Cordia New" pitchFamily="34" charset="-34"/>
            </a:endParaRPr>
          </a:p>
        </p:txBody>
      </p:sp>
      <p:sp>
        <p:nvSpPr>
          <p:cNvPr id="6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2.8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งานวิจัยที่เกี่ยวข้อง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500166" y="2143116"/>
            <a:ext cx="6429420" cy="2428892"/>
          </a:xfrm>
          <a:prstGeom prst="rect">
            <a:avLst/>
          </a:prstGeom>
          <a:ln w="12700">
            <a:solidFill>
              <a:schemeClr val="bg1"/>
            </a:solidFill>
            <a:prstDash val="dash"/>
          </a:ln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3.1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รูปแบบการวิจัย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3.2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วัสดุ เครื่องมือ และอุปกรณ์ที่ใช้ในการวิจัย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3.3 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ขั้นตอนการวิจัย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 	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n-ea"/>
              <a:cs typeface="Cordia New" pitchFamily="34" charset="-34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n-ea"/>
              <a:cs typeface="Cordia New" pitchFamily="34" charset="-34"/>
            </a:endParaRPr>
          </a:p>
        </p:txBody>
      </p:sp>
      <p:sp>
        <p:nvSpPr>
          <p:cNvPr id="4" name="Title 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บทที่</a:t>
            </a:r>
            <a:r>
              <a:rPr kumimoji="0" lang="th-TH" sz="5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en-US" sz="5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3 </a:t>
            </a:r>
            <a:r>
              <a:rPr kumimoji="0" lang="th-TH" sz="5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วิธีดำเนินการ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1142984"/>
            <a:ext cx="7929618" cy="16430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ea typeface="+mn-ea"/>
                <a:cs typeface="Cordia New" pitchFamily="34" charset="-34"/>
              </a:rPr>
              <a:t>	</a:t>
            </a:r>
            <a:r>
              <a:rPr lang="th-TH" sz="3200" dirty="0" smtClean="0"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การศึกษาวิจัยครั้งนี้ เป็นการศึกษาเชิงทดลอง เพื่อปรับปรุงคุณภาพน้ำเสียจากชุมชนแม่หรั่งงอกงาม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โดยระบบบึงประดิษฐ์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ด้วยพุทธรักษาและตาลปัตรฤาษี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โดยมีวัตถุประสงค์ดังนี้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274320" marR="0" lvl="0" indent="-274320" algn="thai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ea typeface="+mn-ea"/>
              <a:cs typeface="Cordia New" pitchFamily="34" charset="-34"/>
            </a:endParaRPr>
          </a:p>
        </p:txBody>
      </p:sp>
      <p:sp>
        <p:nvSpPr>
          <p:cNvPr id="5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3.1 </a:t>
            </a: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รูปแบบการวิจัย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28728" y="3143248"/>
            <a:ext cx="6429420" cy="928694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00B050"/>
            </a:solidFill>
          </a:ln>
        </p:spPr>
        <p:txBody>
          <a:bodyPr vert="horz">
            <a:no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th-TH" altLang="zh-CN" sz="2800" b="1" dirty="0" smtClean="0">
                <a:solidFill>
                  <a:srgbClr val="0000FF"/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เ</a:t>
            </a:r>
            <a:r>
              <a:rPr lang="th-TH" altLang="zh-CN" sz="28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พื่อศึกษาประสิทธิภาพการบำบัดน้ำเสียชุมชน                                แบบระบบบึงประดิษฐ์ด้วยพุทธรักษาและตาลปัตรฤาษี</a:t>
            </a:r>
            <a:r>
              <a:rPr lang="en-US" sz="28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		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th-TH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7631" y="4500570"/>
            <a:ext cx="6429420" cy="928694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th-TH" sz="28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เพื่อให้ได้ระบบบึงประดิษฐ์ที่เหมาะสมในการบำบัดน้ำเสียชุมชน</a:t>
            </a:r>
            <a:endParaRPr lang="en-US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3.2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วัสดุ เครื่องมือ และอุปกรณ์ที่ใช้ในการวิจัย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4811" y="1455630"/>
            <a:ext cx="8801159" cy="4259386"/>
            <a:chOff x="142844" y="1000108"/>
            <a:chExt cx="8801159" cy="4259386"/>
          </a:xfrm>
        </p:grpSpPr>
        <p:sp>
          <p:nvSpPr>
            <p:cNvPr id="4" name="Rectangle 3"/>
            <p:cNvSpPr/>
            <p:nvPr/>
          </p:nvSpPr>
          <p:spPr>
            <a:xfrm>
              <a:off x="142844" y="2500306"/>
              <a:ext cx="2714644" cy="1571636"/>
            </a:xfrm>
            <a:prstGeom prst="rect">
              <a:avLst/>
            </a:prstGeom>
            <a:solidFill>
              <a:srgbClr val="6699FF"/>
            </a:solidFill>
            <a:ln w="381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วัสดุ เครื่องมือ และอุปกรณ์ที่ใช้ในการวิจัย </a:t>
              </a:r>
              <a:endParaRPr lang="en-US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714744" y="1428736"/>
              <a:ext cx="2357454" cy="1071570"/>
            </a:xfrm>
            <a:prstGeom prst="rect">
              <a:avLst/>
            </a:prstGeom>
            <a:solidFill>
              <a:srgbClr val="66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วัสดุ เครื่องมือ อุปกรณ์สําหรับภาคสนาม 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43306" y="4120689"/>
              <a:ext cx="2428892" cy="107157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วัสดุ เครื่องมือ อุปกรณ์สำหรับห้องปฏิบัติการ 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786578" y="1000108"/>
              <a:ext cx="2143140" cy="428628"/>
            </a:xfrm>
            <a:prstGeom prst="rect">
              <a:avLst/>
            </a:prstGeom>
            <a:gradFill flip="none" rotWithShape="1">
              <a:gsLst>
                <a:gs pos="0">
                  <a:srgbClr val="66FF33">
                    <a:tint val="66000"/>
                    <a:satMod val="160000"/>
                  </a:srgbClr>
                </a:gs>
                <a:gs pos="50000">
                  <a:srgbClr val="66FF33">
                    <a:tint val="44500"/>
                    <a:satMod val="160000"/>
                  </a:srgbClr>
                </a:gs>
                <a:gs pos="100000">
                  <a:srgbClr val="66FF33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สร้างระบบบึงประดิษฐ์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82375" y="1740544"/>
              <a:ext cx="2143140" cy="428628"/>
            </a:xfrm>
            <a:prstGeom prst="rect">
              <a:avLst/>
            </a:prstGeom>
            <a:gradFill flip="none" rotWithShape="1">
              <a:gsLst>
                <a:gs pos="0">
                  <a:srgbClr val="66FF33">
                    <a:tint val="66000"/>
                    <a:satMod val="160000"/>
                  </a:srgbClr>
                </a:gs>
                <a:gs pos="50000">
                  <a:srgbClr val="66FF33">
                    <a:tint val="44500"/>
                    <a:satMod val="160000"/>
                  </a:srgbClr>
                </a:gs>
                <a:gs pos="100000">
                  <a:srgbClr val="66FF33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สำหรับเก็บตัวอย่างน้ำ</a:t>
              </a:r>
              <a:endPara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00863" y="2449883"/>
              <a:ext cx="2143140" cy="428628"/>
            </a:xfrm>
            <a:prstGeom prst="rect">
              <a:avLst/>
            </a:prstGeom>
            <a:gradFill flip="none" rotWithShape="1">
              <a:gsLst>
                <a:gs pos="0">
                  <a:srgbClr val="66FF33">
                    <a:tint val="66000"/>
                    <a:satMod val="160000"/>
                  </a:srgbClr>
                </a:gs>
                <a:gs pos="50000">
                  <a:srgbClr val="66FF33">
                    <a:tint val="44500"/>
                    <a:satMod val="160000"/>
                  </a:srgbClr>
                </a:gs>
                <a:gs pos="100000">
                  <a:srgbClr val="66FF33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สารเคมี</a:t>
              </a:r>
              <a:endPara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95822" y="4063536"/>
              <a:ext cx="2143140" cy="428628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วัสดุ และอุปกรณ์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95822" y="4830866"/>
              <a:ext cx="2143140" cy="428628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เครื่องมือตรวจวิเคราะห์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1822431" y="3321843"/>
              <a:ext cx="2785288" cy="794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214678" y="1928802"/>
              <a:ext cx="500066" cy="1588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201231" y="4723290"/>
              <a:ext cx="428628" cy="1588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966725" y="4680846"/>
              <a:ext cx="782453" cy="2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357950" y="1938046"/>
              <a:ext cx="428628" cy="1588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344503" y="4270282"/>
              <a:ext cx="428628" cy="1588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644364" y="1928008"/>
              <a:ext cx="1428760" cy="1588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7" idx="1"/>
            </p:cNvCxnSpPr>
            <p:nvPr/>
          </p:nvCxnSpPr>
          <p:spPr>
            <a:xfrm>
              <a:off x="6357982" y="1214422"/>
              <a:ext cx="428596" cy="1588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357950" y="2629735"/>
              <a:ext cx="428596" cy="1588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857488" y="3286124"/>
              <a:ext cx="357190" cy="1588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072198" y="1928802"/>
              <a:ext cx="285752" cy="1588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072198" y="4692193"/>
              <a:ext cx="285752" cy="1588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6357950" y="5054424"/>
              <a:ext cx="428628" cy="1588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3.2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วัสดุ เครื่องมือ และอุปกรณ์ที่ใช้ในการวิจัย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 descr="D:\รูป\รูปฝึกงาน\IMG_1350.JPG"/>
          <p:cNvPicPr>
            <a:picLocks noChangeAspect="1" noChangeArrowheads="1"/>
          </p:cNvPicPr>
          <p:nvPr/>
        </p:nvPicPr>
        <p:blipFill>
          <a:blip r:embed="rId2" cstate="print"/>
          <a:srcRect t="7869" r="34878" b="13442"/>
          <a:stretch>
            <a:fillRect/>
          </a:stretch>
        </p:blipFill>
        <p:spPr bwMode="auto">
          <a:xfrm>
            <a:off x="571472" y="1214422"/>
            <a:ext cx="23574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รูป\รูปฝึกงาน\IMG_1247.JPG"/>
          <p:cNvPicPr>
            <a:picLocks noChangeAspect="1" noChangeArrowheads="1"/>
          </p:cNvPicPr>
          <p:nvPr/>
        </p:nvPicPr>
        <p:blipFill>
          <a:blip r:embed="rId3" cstate="print"/>
          <a:srcRect b="14285"/>
          <a:stretch>
            <a:fillRect/>
          </a:stretch>
        </p:blipFill>
        <p:spPr bwMode="auto">
          <a:xfrm>
            <a:off x="500034" y="4143380"/>
            <a:ext cx="2357454" cy="2357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D:\รูป\รูปฝึกงาน\IMG_1383.JPG"/>
          <p:cNvPicPr>
            <a:picLocks noChangeAspect="1" noChangeArrowheads="1"/>
          </p:cNvPicPr>
          <p:nvPr/>
        </p:nvPicPr>
        <p:blipFill>
          <a:blip r:embed="rId4" cstate="print"/>
          <a:srcRect l="6294" r="24027" b="11886"/>
          <a:stretch>
            <a:fillRect/>
          </a:stretch>
        </p:blipFill>
        <p:spPr bwMode="auto">
          <a:xfrm>
            <a:off x="3500430" y="1214422"/>
            <a:ext cx="2357454" cy="236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D:\รูป\รูปฝึกงาน\IMG_1348.JPG"/>
          <p:cNvPicPr>
            <a:picLocks noChangeAspect="1" noChangeArrowheads="1"/>
          </p:cNvPicPr>
          <p:nvPr/>
        </p:nvPicPr>
        <p:blipFill>
          <a:blip r:embed="rId5" cstate="print"/>
          <a:srcRect l="23277" r="18532"/>
          <a:stretch>
            <a:fillRect/>
          </a:stretch>
        </p:blipFill>
        <p:spPr bwMode="auto">
          <a:xfrm>
            <a:off x="3428992" y="4143380"/>
            <a:ext cx="242154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D:\รูป\รูปฝึกงาน\IMG_1359.JPG"/>
          <p:cNvPicPr>
            <a:picLocks noChangeAspect="1" noChangeArrowheads="1"/>
          </p:cNvPicPr>
          <p:nvPr/>
        </p:nvPicPr>
        <p:blipFill>
          <a:blip r:embed="rId6" cstate="print"/>
          <a:srcRect l="35065" t="23377" r="21103"/>
          <a:stretch>
            <a:fillRect/>
          </a:stretch>
        </p:blipFill>
        <p:spPr bwMode="auto">
          <a:xfrm>
            <a:off x="6429388" y="1214422"/>
            <a:ext cx="221457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D:\รูป\รูปฝึกงาน\IMG_1363.JPG"/>
          <p:cNvPicPr>
            <a:picLocks noChangeAspect="1" noChangeArrowheads="1"/>
          </p:cNvPicPr>
          <p:nvPr/>
        </p:nvPicPr>
        <p:blipFill>
          <a:blip r:embed="rId7" cstate="print"/>
          <a:srcRect l="9748" r="9023"/>
          <a:stretch>
            <a:fillRect/>
          </a:stretch>
        </p:blipFill>
        <p:spPr bwMode="auto">
          <a:xfrm>
            <a:off x="6322650" y="4143380"/>
            <a:ext cx="229613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071934" y="639633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โถดูดความชื้น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6578" y="357187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เครื่องชั่งละเอียด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5206" y="6396335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ตู้อบ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6396335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สารเคมี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3571876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เครื่องสเปกโตโฟโตมิเตอร์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3372" y="357187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ชุดไตเตรท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3.3  </a:t>
            </a: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ขั้นตอน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การวิจัย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18654" y="1027002"/>
            <a:ext cx="5715040" cy="5572164"/>
            <a:chOff x="214282" y="857232"/>
            <a:chExt cx="5715040" cy="5572164"/>
          </a:xfrm>
        </p:grpSpPr>
        <p:sp>
          <p:nvSpPr>
            <p:cNvPr id="4" name="Rectangle 3"/>
            <p:cNvSpPr/>
            <p:nvPr/>
          </p:nvSpPr>
          <p:spPr>
            <a:xfrm>
              <a:off x="214282" y="2978519"/>
              <a:ext cx="2143140" cy="1071570"/>
            </a:xfrm>
            <a:prstGeom prst="rect">
              <a:avLst/>
            </a:prstGeom>
            <a:solidFill>
              <a:srgbClr val="CC66FF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ขั้นตอนการวิจัย</a:t>
              </a:r>
              <a:endPara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500430" y="857232"/>
              <a:ext cx="2428892" cy="642942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ขั้นเตรียมการ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00430" y="1857364"/>
              <a:ext cx="2428892" cy="642942"/>
            </a:xfrm>
            <a:prstGeom prst="rect">
              <a:avLst/>
            </a:prstGeom>
            <a:gradFill flip="none" rotWithShape="1">
              <a:gsLst>
                <a:gs pos="0">
                  <a:srgbClr val="00FFCC">
                    <a:tint val="66000"/>
                    <a:satMod val="160000"/>
                  </a:srgbClr>
                </a:gs>
                <a:gs pos="50000">
                  <a:srgbClr val="00FFCC">
                    <a:tint val="44500"/>
                    <a:satMod val="160000"/>
                  </a:srgbClr>
                </a:gs>
                <a:gs pos="100000">
                  <a:srgbClr val="00FFCC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ขั้นเก็บรวบรวมข้อมูล</a:t>
              </a:r>
              <a:endParaRPr lang="en-US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0430" y="2786058"/>
              <a:ext cx="2428892" cy="642942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การทดลอง</a:t>
              </a:r>
              <a:endParaRPr lang="en-US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00430" y="5786454"/>
              <a:ext cx="2428892" cy="642942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สรุปและนำเสนอ</a:t>
              </a:r>
              <a:endParaRPr lang="en-US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0430" y="3786190"/>
              <a:ext cx="2428892" cy="642942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tint val="66000"/>
                    <a:satMod val="160000"/>
                  </a:srgbClr>
                </a:gs>
                <a:gs pos="50000">
                  <a:srgbClr val="00FF00">
                    <a:tint val="44500"/>
                    <a:satMod val="160000"/>
                  </a:srgbClr>
                </a:gs>
                <a:gs pos="100000">
                  <a:srgbClr val="00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วิเคราะห์ผล</a:t>
              </a:r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00430" y="4786322"/>
              <a:ext cx="2428892" cy="642942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อภิปรายผล</a:t>
              </a:r>
              <a:endParaRPr lang="en-US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607191" y="3607595"/>
              <a:ext cx="4929222" cy="158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071802" y="1142984"/>
              <a:ext cx="428628" cy="158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071802" y="2143116"/>
              <a:ext cx="428628" cy="158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071802" y="3000372"/>
              <a:ext cx="428628" cy="158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071802" y="5143512"/>
              <a:ext cx="428628" cy="158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071802" y="4071942"/>
              <a:ext cx="428628" cy="158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071802" y="6072206"/>
              <a:ext cx="428628" cy="1588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357422" y="3550023"/>
              <a:ext cx="714380" cy="158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660692" y="285728"/>
            <a:ext cx="5929354" cy="6572272"/>
            <a:chOff x="1714480" y="285728"/>
            <a:chExt cx="5929354" cy="6572272"/>
          </a:xfrm>
        </p:grpSpPr>
        <p:sp>
          <p:nvSpPr>
            <p:cNvPr id="24" name="สี่เหลี่ยมผืนผ้า 23"/>
            <p:cNvSpPr/>
            <p:nvPr/>
          </p:nvSpPr>
          <p:spPr>
            <a:xfrm>
              <a:off x="2143108" y="6334780"/>
              <a:ext cx="53578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Bef>
                  <a:spcPct val="0"/>
                </a:spcBef>
                <a:defRPr/>
              </a:pPr>
              <a:r>
                <a:rPr lang="th-TH" sz="2800" b="1" kern="0" dirty="0" smtClean="0">
                  <a:solidFill>
                    <a:srgbClr val="0000FF"/>
                  </a:solidFill>
                  <a:latin typeface="Angsana New" pitchFamily="18" charset="-34"/>
                  <a:cs typeface="Angsana New" pitchFamily="18" charset="-34"/>
                </a:rPr>
                <a:t>แผนภูมิที่ </a:t>
              </a:r>
              <a:r>
                <a:rPr lang="en-US" sz="2800" b="1" kern="0" dirty="0" smtClean="0">
                  <a:solidFill>
                    <a:srgbClr val="0000FF"/>
                  </a:solidFill>
                  <a:latin typeface="Angsana New" pitchFamily="18" charset="-34"/>
                  <a:cs typeface="Angsana New" pitchFamily="18" charset="-34"/>
                </a:rPr>
                <a:t>3.1</a:t>
              </a:r>
              <a:r>
                <a:rPr lang="th-TH" sz="2800" b="1" kern="0" dirty="0" smtClean="0">
                  <a:solidFill>
                    <a:srgbClr val="0000FF"/>
                  </a:solidFill>
                  <a:latin typeface="Angsana New" pitchFamily="18" charset="-34"/>
                  <a:cs typeface="Angsana New" pitchFamily="18" charset="-34"/>
                </a:rPr>
                <a:t> แสดงขั้นตอนการทดลอง</a:t>
              </a:r>
              <a:endParaRPr lang="en-US" sz="2800" b="1" kern="0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1714480" y="2214554"/>
              <a:ext cx="2786082" cy="461665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Calibri" pitchFamily="34" charset="0"/>
                  <a:cs typeface="Angsana New" pitchFamily="18" charset="-34"/>
                </a:rPr>
                <a:t>ถังกระจายน้ำเสีย </a:t>
              </a: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Calibri" pitchFamily="34" charset="0"/>
                  <a:cs typeface="Angsana New" pitchFamily="18" charset="-34"/>
                </a:rPr>
                <a:t>1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4857752" y="2214554"/>
              <a:ext cx="2786082" cy="461665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Calibri" pitchFamily="34" charset="0"/>
                  <a:cs typeface="Angsana New" pitchFamily="18" charset="-34"/>
                </a:rPr>
                <a:t>ถังกระจายน้ำเสีย </a:t>
              </a: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Calibri" pitchFamily="34" charset="0"/>
                  <a:cs typeface="Angsana New" pitchFamily="18" charset="-34"/>
                </a:rPr>
                <a:t>2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1714480" y="2928934"/>
              <a:ext cx="2786082" cy="1428760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บ่อควบคุมไม่มีพืช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dirty="0" smtClean="0">
                <a:latin typeface="Angsana New" pitchFamily="18" charset="-34"/>
                <a:ea typeface="Angsana New" pitchFamily="18" charset="-34"/>
                <a:cs typeface="Angsana New" pitchFamily="18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i="0" u="none" strike="noStrike" cap="none" normalizeH="0" baseline="0" dirty="0" smtClean="0">
                  <a:ln>
                    <a:noFill/>
                  </a:ln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ชั้นดินผสมทราย  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i="0" u="none" strike="noStrike" cap="none" normalizeH="0" baseline="0" dirty="0" smtClean="0">
                  <a:ln>
                    <a:noFill/>
                  </a:ln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ชั้นกรวด</a:t>
              </a:r>
              <a:endParaRPr kumimoji="0" lang="th-TH" sz="2400" i="0" u="none" strike="noStrike" cap="none" normalizeH="0" baseline="0" dirty="0" smtClean="0">
                <a:ln>
                  <a:noFill/>
                </a:ln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4857752" y="2928934"/>
              <a:ext cx="2786082" cy="142876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บ่อทดลองมีพืช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i="0" u="none" strike="noStrike" cap="none" normalizeH="0" baseline="0" dirty="0" smtClean="0">
                  <a:ln>
                    <a:noFill/>
                  </a:ln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พุทธรักษา และตาลปัตรฤาษี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i="0" u="none" strike="noStrike" cap="none" normalizeH="0" baseline="0" dirty="0" smtClean="0">
                  <a:ln>
                    <a:noFill/>
                  </a:ln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ชั้นดินผสมทราย  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i="0" u="none" strike="noStrike" cap="none" normalizeH="0" baseline="0" dirty="0" smtClean="0">
                  <a:ln>
                    <a:noFill/>
                  </a:ln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ชั้นกรวด</a:t>
              </a:r>
              <a:endParaRPr kumimoji="0" lang="th-TH" sz="2400" i="0" u="none" strike="noStrike" cap="none" normalizeH="0" baseline="0" dirty="0" smtClean="0">
                <a:ln>
                  <a:noFill/>
                </a:ln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1714480" y="4786322"/>
              <a:ext cx="5929354" cy="857256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ตรวจคุณภาพน้ำหลังการบำบัด โดยวิธีทางเคมี 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(บีโอดี </a:t>
              </a: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,</a:t>
              </a:r>
              <a:r>
                <a:rPr kumimoji="0" lang="th-TH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ของแข็งแขวนลอย </a:t>
              </a: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,</a:t>
              </a:r>
              <a:r>
                <a:rPr kumimoji="0" lang="th-TH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ไนโตรเจน </a:t>
              </a: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,</a:t>
              </a:r>
              <a:r>
                <a:rPr kumimoji="0" lang="th-TH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ฟอสฟอรัส</a:t>
              </a: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</a:t>
              </a:r>
              <a:r>
                <a:rPr kumimoji="0" lang="th-TH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)</a:t>
              </a:r>
              <a:endPara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                   </a:t>
              </a: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3486983" y="5857892"/>
              <a:ext cx="2357454" cy="428628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วิเคราะห์คุณภาพน้ำ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714480" y="285728"/>
              <a:ext cx="5929354" cy="42862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2800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น้ำเสียจากชุมชนแม่หรั่งงอกงาม อ</a:t>
              </a:r>
              <a:r>
                <a:rPr lang="en-US" sz="2800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.</a:t>
              </a:r>
              <a:r>
                <a:rPr lang="th-TH" sz="2800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ไทรน้อย จ</a:t>
              </a:r>
              <a:r>
                <a:rPr lang="en-US" sz="2800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.</a:t>
              </a:r>
              <a:r>
                <a:rPr lang="th-TH" sz="2800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นนทบุรี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30" name="สี่เหลี่ยมผืนผ้า 29"/>
            <p:cNvSpPr/>
            <p:nvPr/>
          </p:nvSpPr>
          <p:spPr>
            <a:xfrm>
              <a:off x="1714480" y="928670"/>
              <a:ext cx="5929354" cy="830997"/>
            </a:xfrm>
            <a:prstGeom prst="rect">
              <a:avLst/>
            </a:prstGeom>
            <a:solidFill>
              <a:srgbClr val="66FFFF"/>
            </a:solidFill>
            <a:ln w="635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400" dirty="0" smtClean="0">
                  <a:latin typeface="Angsana New" pitchFamily="18" charset="-34"/>
                  <a:cs typeface="Angsana New" pitchFamily="18" charset="-34"/>
                </a:rPr>
                <a:t>ตรวจคุณภาพน้ำก่อนการบำบัด โดยวิธีทางเคมี </a:t>
              </a:r>
              <a:endParaRPr lang="en-US" sz="2400" dirty="0" smtClean="0"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th-TH" sz="2400" dirty="0" smtClean="0">
                  <a:latin typeface="Angsana New" pitchFamily="18" charset="-34"/>
                  <a:cs typeface="Angsana New" pitchFamily="18" charset="-34"/>
                </a:rPr>
                <a:t>(บีโอดี </a:t>
              </a:r>
              <a:r>
                <a:rPr lang="en-US" sz="2400" dirty="0" smtClean="0">
                  <a:latin typeface="Angsana New" pitchFamily="18" charset="-34"/>
                  <a:cs typeface="Angsana New" pitchFamily="18" charset="-34"/>
                </a:rPr>
                <a:t>,</a:t>
              </a:r>
              <a:r>
                <a:rPr lang="th-TH" sz="2400" dirty="0" smtClean="0">
                  <a:latin typeface="Angsana New" pitchFamily="18" charset="-34"/>
                  <a:cs typeface="Angsana New" pitchFamily="18" charset="-34"/>
                </a:rPr>
                <a:t>ของแข็งแขวนลอย </a:t>
              </a:r>
              <a:r>
                <a:rPr lang="en-US" sz="2400" dirty="0" smtClean="0">
                  <a:latin typeface="Angsana New" pitchFamily="18" charset="-34"/>
                  <a:cs typeface="Angsana New" pitchFamily="18" charset="-34"/>
                </a:rPr>
                <a:t>,</a:t>
              </a:r>
              <a:r>
                <a:rPr lang="th-TH" sz="2400" dirty="0" smtClean="0">
                  <a:latin typeface="Angsana New" pitchFamily="18" charset="-34"/>
                  <a:cs typeface="Angsana New" pitchFamily="18" charset="-34"/>
                </a:rPr>
                <a:t> ไนโตรเจน </a:t>
              </a:r>
              <a:r>
                <a:rPr lang="en-US" sz="2400" dirty="0" smtClean="0">
                  <a:latin typeface="Angsana New" pitchFamily="18" charset="-34"/>
                  <a:cs typeface="Angsana New" pitchFamily="18" charset="-34"/>
                </a:rPr>
                <a:t>,</a:t>
              </a:r>
              <a:r>
                <a:rPr lang="th-TH" sz="2400" dirty="0" smtClean="0">
                  <a:latin typeface="Angsana New" pitchFamily="18" charset="-34"/>
                  <a:cs typeface="Angsana New" pitchFamily="18" charset="-34"/>
                </a:rPr>
                <a:t>ฟอสฟอรัส )</a:t>
              </a:r>
              <a:endParaRPr lang="en-US" sz="2400" dirty="0" smtClean="0"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32" name="ตัวเชื่อมต่อตรง 31"/>
            <p:cNvCxnSpPr/>
            <p:nvPr/>
          </p:nvCxnSpPr>
          <p:spPr>
            <a:xfrm rot="10800000" flipH="1">
              <a:off x="1714480" y="4000504"/>
              <a:ext cx="278608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/>
            <p:cNvCxnSpPr/>
            <p:nvPr/>
          </p:nvCxnSpPr>
          <p:spPr>
            <a:xfrm rot="10800000" flipH="1">
              <a:off x="4857752" y="4000504"/>
              <a:ext cx="278608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/>
            <p:cNvCxnSpPr/>
            <p:nvPr/>
          </p:nvCxnSpPr>
          <p:spPr>
            <a:xfrm rot="10800000" flipH="1">
              <a:off x="4857752" y="3714752"/>
              <a:ext cx="278608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/>
            <p:cNvCxnSpPr/>
            <p:nvPr/>
          </p:nvCxnSpPr>
          <p:spPr>
            <a:xfrm rot="10800000" flipH="1">
              <a:off x="1714480" y="3714752"/>
              <a:ext cx="278608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ลูกศรเชื่อมต่อแบบตรง 36"/>
            <p:cNvCxnSpPr/>
            <p:nvPr/>
          </p:nvCxnSpPr>
          <p:spPr>
            <a:xfrm rot="5400000">
              <a:off x="4536281" y="821513"/>
              <a:ext cx="215108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ลูกศรเชื่อมต่อแบบตรง 40"/>
            <p:cNvCxnSpPr/>
            <p:nvPr/>
          </p:nvCxnSpPr>
          <p:spPr>
            <a:xfrm rot="5400000">
              <a:off x="6179355" y="2821777"/>
              <a:ext cx="215108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ลูกศรเชื่อมต่อแบบตรง 42"/>
            <p:cNvCxnSpPr/>
            <p:nvPr/>
          </p:nvCxnSpPr>
          <p:spPr>
            <a:xfrm rot="5400000">
              <a:off x="2821769" y="2821777"/>
              <a:ext cx="215108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ลูกศรเชื่อมต่อแบบตรง 43"/>
            <p:cNvCxnSpPr/>
            <p:nvPr/>
          </p:nvCxnSpPr>
          <p:spPr>
            <a:xfrm rot="5400000">
              <a:off x="2893207" y="4464851"/>
              <a:ext cx="215108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ลูกศรเชื่อมต่อแบบตรง 44"/>
            <p:cNvCxnSpPr/>
            <p:nvPr/>
          </p:nvCxnSpPr>
          <p:spPr>
            <a:xfrm rot="5400000">
              <a:off x="4558134" y="5750735"/>
              <a:ext cx="215108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ลูกศรเชื่อมต่อแบบตรง 45"/>
            <p:cNvCxnSpPr/>
            <p:nvPr/>
          </p:nvCxnSpPr>
          <p:spPr>
            <a:xfrm rot="5400000">
              <a:off x="6250793" y="4464851"/>
              <a:ext cx="215108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00364" y="4572008"/>
              <a:ext cx="3357586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ลูกศรเชื่อมต่อแบบตรง 45"/>
            <p:cNvCxnSpPr/>
            <p:nvPr/>
          </p:nvCxnSpPr>
          <p:spPr>
            <a:xfrm rot="5400000">
              <a:off x="4527037" y="4679165"/>
              <a:ext cx="215108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928926" y="2000240"/>
              <a:ext cx="3357586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ลูกศรเชื่อมต่อแบบตรง 40"/>
            <p:cNvCxnSpPr/>
            <p:nvPr/>
          </p:nvCxnSpPr>
          <p:spPr>
            <a:xfrm rot="5400000">
              <a:off x="2821769" y="2107397"/>
              <a:ext cx="215108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ลูกศรเชื่อมต่อแบบตรง 40"/>
            <p:cNvCxnSpPr/>
            <p:nvPr/>
          </p:nvCxnSpPr>
          <p:spPr>
            <a:xfrm rot="5400000">
              <a:off x="6179355" y="2107397"/>
              <a:ext cx="215108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ลูกศรเชื่อมต่อแบบตรง 40"/>
            <p:cNvCxnSpPr/>
            <p:nvPr/>
          </p:nvCxnSpPr>
          <p:spPr>
            <a:xfrm rot="5400000">
              <a:off x="4536281" y="1893083"/>
              <a:ext cx="215108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7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33CCFF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1.2 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กรอบแนวคิดในการศึกษา</a:t>
            </a:r>
            <a:endParaRPr lang="en-US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85720" y="714356"/>
            <a:ext cx="8572592" cy="6010036"/>
            <a:chOff x="285720" y="714356"/>
            <a:chExt cx="8572592" cy="6010036"/>
          </a:xfrm>
        </p:grpSpPr>
        <p:sp>
          <p:nvSpPr>
            <p:cNvPr id="3" name="Rectangle 2"/>
            <p:cNvSpPr/>
            <p:nvPr/>
          </p:nvSpPr>
          <p:spPr>
            <a:xfrm>
              <a:off x="285720" y="714356"/>
              <a:ext cx="8572560" cy="42862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น้ำเสียจากชุมชนแม่หรั่งงอกงาม อ</a:t>
              </a:r>
              <a:r>
                <a:rPr lang="en-US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.</a:t>
              </a:r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ไทรน้อย จ</a:t>
              </a:r>
              <a:r>
                <a:rPr lang="en-US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.</a:t>
              </a:r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นนทบุรี</a:t>
              </a:r>
              <a:endPara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2571736" y="1357298"/>
              <a:ext cx="6286544" cy="428628"/>
            </a:xfrm>
            <a:prstGeom prst="rect">
              <a:avLst/>
            </a:prstGeom>
            <a:solidFill>
              <a:srgbClr val="99FF33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th-TH" sz="2400" b="1" dirty="0" smtClean="0"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ศึกษา</a:t>
              </a: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แนวพระราชดำริการจัดการน้ำเสียโดยวิธีพึ่งพาธรรมชาติ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571736" y="2071678"/>
              <a:ext cx="6286544" cy="357190"/>
            </a:xfrm>
            <a:prstGeom prst="rect">
              <a:avLst/>
            </a:prstGeom>
            <a:solidFill>
              <a:srgbClr val="99FF33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ระบบบำบัดน้ำเสียแบบบึงประดิษฐ์  ประเภทน้ำไหลบนผิวดิน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85720" y="2714620"/>
              <a:ext cx="3286148" cy="14287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บ่อควบคุม</a:t>
              </a:r>
              <a:r>
                <a:rPr lang="th-TH" sz="2400" b="1" dirty="0" smtClean="0"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 </a:t>
              </a:r>
              <a:r>
                <a:rPr kumimoji="0" lang="th-TH" sz="2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(ไม่มีพืช)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th-TH" sz="2800" b="1" baseline="0" dirty="0" smtClean="0">
                <a:latin typeface="Angsana New" pitchFamily="18" charset="-34"/>
                <a:cs typeface="Angsana New" pitchFamily="18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85720" y="4572008"/>
              <a:ext cx="8572560" cy="723624"/>
            </a:xfrm>
            <a:prstGeom prst="rect">
              <a:avLst/>
            </a:prstGeom>
            <a:solidFill>
              <a:srgbClr val="FF66FF"/>
            </a:solidFill>
            <a:ln w="28575">
              <a:solidFill>
                <a:srgbClr val="D6009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th-TH" sz="2400" b="1" dirty="0" smtClean="0">
                  <a:latin typeface="Angsana New" pitchFamily="18" charset="-34"/>
                  <a:cs typeface="Angsana New" pitchFamily="18" charset="-34"/>
                </a:rPr>
                <a:t>ตรวจวิเคราะห์คุณภาพน้ำโดยวิธีทางเคมีทั้งก่อนการบำบัดและหลังการบำบัด                                           </a:t>
              </a:r>
              <a:r>
                <a:rPr lang="en-US" sz="2400" b="1" dirty="0" smtClean="0">
                  <a:latin typeface="Angsana New" pitchFamily="18" charset="-34"/>
                  <a:cs typeface="Angsana New" pitchFamily="18" charset="-34"/>
                </a:rPr>
                <a:t>                1. </a:t>
              </a:r>
              <a:r>
                <a:rPr lang="th-TH" sz="2400" b="1" dirty="0" smtClean="0">
                  <a:latin typeface="Angsana New" pitchFamily="18" charset="-34"/>
                  <a:cs typeface="Angsana New" pitchFamily="18" charset="-34"/>
                </a:rPr>
                <a:t>ค่าบีโอดี</a:t>
              </a:r>
              <a:r>
                <a:rPr lang="en-US" sz="2400" b="1" dirty="0" smtClean="0">
                  <a:latin typeface="Angsana New" pitchFamily="18" charset="-34"/>
                  <a:cs typeface="Angsana New" pitchFamily="18" charset="-34"/>
                </a:rPr>
                <a:t>	</a:t>
              </a:r>
              <a:r>
                <a:rPr lang="th-TH" sz="2400" b="1" dirty="0" smtClean="0">
                  <a:latin typeface="Angsana New" pitchFamily="18" charset="-34"/>
                  <a:cs typeface="Angsana New" pitchFamily="18" charset="-34"/>
                </a:rPr>
                <a:t>             </a:t>
              </a:r>
              <a:r>
                <a:rPr lang="en-US" sz="2400" b="1" dirty="0" smtClean="0">
                  <a:latin typeface="Angsana New" pitchFamily="18" charset="-34"/>
                  <a:cs typeface="Angsana New" pitchFamily="18" charset="-34"/>
                </a:rPr>
                <a:t>2.</a:t>
              </a:r>
              <a:r>
                <a:rPr lang="th-TH" sz="2400" b="1" dirty="0" smtClean="0">
                  <a:latin typeface="Angsana New" pitchFamily="18" charset="-34"/>
                  <a:cs typeface="Angsana New" pitchFamily="18" charset="-34"/>
                </a:rPr>
                <a:t> สารแขวนลอย</a:t>
              </a:r>
              <a:r>
                <a:rPr lang="en-US" sz="2400" b="1" dirty="0" smtClean="0">
                  <a:latin typeface="Angsana New" pitchFamily="18" charset="-34"/>
                  <a:cs typeface="Angsana New" pitchFamily="18" charset="-34"/>
                </a:rPr>
                <a:t>         3.</a:t>
              </a:r>
              <a:r>
                <a:rPr lang="th-TH" sz="2400" b="1" dirty="0" smtClean="0">
                  <a:latin typeface="Angsana New" pitchFamily="18" charset="-34"/>
                  <a:cs typeface="Angsana New" pitchFamily="18" charset="-34"/>
                </a:rPr>
                <a:t> ไนโตรเจน</a:t>
              </a:r>
              <a:r>
                <a:rPr lang="en-US" sz="2400" b="1" dirty="0" smtClean="0">
                  <a:latin typeface="Angsana New" pitchFamily="18" charset="-34"/>
                  <a:cs typeface="Angsana New" pitchFamily="18" charset="-34"/>
                </a:rPr>
                <a:t>	</a:t>
              </a:r>
              <a:r>
                <a:rPr lang="th-TH" sz="2400" b="1" dirty="0" smtClean="0">
                  <a:latin typeface="Angsana New" pitchFamily="18" charset="-34"/>
                  <a:cs typeface="Angsana New" pitchFamily="18" charset="-34"/>
                </a:rPr>
                <a:t>      </a:t>
              </a:r>
              <a:r>
                <a:rPr lang="en-US" sz="2400" b="1" dirty="0" smtClean="0">
                  <a:latin typeface="Angsana New" pitchFamily="18" charset="-34"/>
                  <a:cs typeface="Angsana New" pitchFamily="18" charset="-34"/>
                </a:rPr>
                <a:t>4.</a:t>
              </a:r>
              <a:r>
                <a:rPr lang="th-TH" sz="2400" b="1" dirty="0" smtClean="0">
                  <a:latin typeface="Angsana New" pitchFamily="18" charset="-34"/>
                  <a:cs typeface="Angsana New" pitchFamily="18" charset="-34"/>
                </a:rPr>
                <a:t> ฟอสฟอรัส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85720" y="5500702"/>
              <a:ext cx="8572560" cy="401734"/>
            </a:xfrm>
            <a:prstGeom prst="rect">
              <a:avLst/>
            </a:prstGeom>
            <a:solidFill>
              <a:srgbClr val="CC00FF"/>
            </a:solidFill>
            <a:ln w="28575">
              <a:solidFill>
                <a:srgbClr val="9900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th-TH" sz="2400" b="1" dirty="0" smtClean="0">
                  <a:latin typeface="Angsana New" pitchFamily="18" charset="-34"/>
                  <a:cs typeface="Angsana New" pitchFamily="18" charset="-34"/>
                </a:rPr>
                <a:t>เปรียบเทียบประสิทธิภาพในการบำบัดน้ำเสียชุมชน ของบ่อทดลอง (มีพืช) กับ บ่อควบคุม (ไม่มีพืช)</a:t>
              </a:r>
              <a:endParaRPr lang="en-US" sz="2400" b="1" dirty="0" smtClean="0">
                <a:latin typeface="Angsana New" pitchFamily="18" charset="-34"/>
                <a:cs typeface="Angsana New" pitchFamily="18" charset="-34"/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endParaRPr lang="en-US" sz="2800" b="1" dirty="0" smtClean="0">
                <a:latin typeface="Angsana New" pitchFamily="18" charset="-34"/>
                <a:cs typeface="Angsana New" pitchFamily="18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285720" y="6357958"/>
              <a:ext cx="3214710" cy="35719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2400" b="1" dirty="0" smtClean="0">
                  <a:latin typeface="Angsana New" pitchFamily="18" charset="-34"/>
                  <a:cs typeface="Angsana New" pitchFamily="18" charset="-34"/>
                </a:rPr>
                <a:t>ประสิทธิภาพการบำบัดน้ำเสียชุมชน</a:t>
              </a:r>
              <a:endParaRPr lang="en-US" sz="2400" b="1" dirty="0" smtClean="0">
                <a:latin typeface="Angsana New" pitchFamily="18" charset="-34"/>
                <a:cs typeface="Angsana New" pitchFamily="18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3929058" y="6357958"/>
              <a:ext cx="4929254" cy="36643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cs typeface="Angsana New" pitchFamily="18" charset="-34"/>
                </a:rPr>
                <a:t>ได้ระบบบึงประดิษฐ์ที่เหมาะสมในการบำบัดน้ำเสียชุมชน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429256" y="2714620"/>
              <a:ext cx="3429024" cy="1428760"/>
            </a:xfrm>
            <a:prstGeom prst="rect">
              <a:avLst/>
            </a:prstGeom>
            <a:solidFill>
              <a:srgbClr val="99FF33"/>
            </a:solidFill>
            <a:ln w="28575">
              <a:solidFill>
                <a:srgbClr val="00CC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บ่อควบคุม</a:t>
              </a:r>
              <a:r>
                <a:rPr lang="th-TH" sz="2400" b="1" dirty="0" smtClean="0"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 </a:t>
              </a:r>
              <a:r>
                <a:rPr kumimoji="0" lang="th-TH" sz="2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(มีพืช)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85720" y="3786190"/>
              <a:ext cx="3286148" cy="1588"/>
            </a:xfrm>
            <a:prstGeom prst="line">
              <a:avLst/>
            </a:prstGeom>
            <a:ln w="285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357290" y="3500438"/>
              <a:ext cx="13276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th-TH" sz="2000" b="1" dirty="0" smtClean="0"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ชั้นดินผสมทราย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43042" y="3786190"/>
              <a:ext cx="7922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th-TH" sz="2000" b="1" dirty="0" smtClean="0"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ชั้นกรวด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85720" y="3429000"/>
              <a:ext cx="3286148" cy="1588"/>
            </a:xfrm>
            <a:prstGeom prst="line">
              <a:avLst/>
            </a:prstGeom>
            <a:ln w="28575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429256" y="3857628"/>
              <a:ext cx="3429024" cy="1588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357950" y="3571876"/>
              <a:ext cx="13276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th-TH" sz="2000" b="1" dirty="0" smtClean="0"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ชั้นดินผสมทราย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43702" y="3857628"/>
              <a:ext cx="7922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th-TH" sz="2000" b="1" dirty="0" smtClean="0"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ชั้นกรวด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429256" y="3500438"/>
              <a:ext cx="3429024" cy="1588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6965967" y="1249347"/>
              <a:ext cx="21431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1072332" y="1937252"/>
              <a:ext cx="157163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6930248" y="1928008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6930248" y="2570950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>
              <a:off x="6965967" y="4249743"/>
              <a:ext cx="21431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1750993" y="4249743"/>
              <a:ext cx="21431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>
              <a:off x="4322761" y="5392751"/>
              <a:ext cx="21431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785918" y="6143644"/>
              <a:ext cx="535785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>
              <a:off x="4321173" y="6036487"/>
              <a:ext cx="215108" cy="7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5400000">
              <a:off x="7036611" y="6250801"/>
              <a:ext cx="21431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>
              <a:off x="1679555" y="6250007"/>
              <a:ext cx="21431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857356" y="4357694"/>
              <a:ext cx="5214974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>
              <a:off x="4322761" y="4464057"/>
              <a:ext cx="21431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6072198" y="3143248"/>
              <a:ext cx="21339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th-TH" sz="2000" b="1" dirty="0" smtClean="0"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พุทธรักษา และ ตาลปัตรฤาษี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785926"/>
            <a:ext cx="7615262" cy="35719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4.1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การสร้างระบบบึงประดิษฐ์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4.2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การตรวจวิเคราะห์คุณภาพน้ำ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4.3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ผลการตรวจวิเคราะห์คุณภาพน้ำ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4.4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ประสิทธิภาพของระบบบึงประดิษฐ์ในการบำบัดน้ำเสียชุมชน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4.5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อภิปรายผล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66"/>
          </a:solidFill>
          <a:ln w="25400" cap="flat" cmpd="sng" algn="ctr">
            <a:solidFill>
              <a:srgbClr val="FFFF66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บทที่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  4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  ผลการวิเคราะห์ข้อมูลและอภิปรายผล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4.1  </a:t>
            </a: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การสร้างระบบบึงประดิษฐ์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40470" y="1303510"/>
            <a:ext cx="6715172" cy="4871231"/>
            <a:chOff x="285720" y="1200975"/>
            <a:chExt cx="6715172" cy="4871231"/>
          </a:xfrm>
        </p:grpSpPr>
        <p:sp>
          <p:nvSpPr>
            <p:cNvPr id="6" name="Rectangle 5"/>
            <p:cNvSpPr/>
            <p:nvPr/>
          </p:nvSpPr>
          <p:spPr>
            <a:xfrm>
              <a:off x="285720" y="2714620"/>
              <a:ext cx="2214578" cy="1643074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>
                <a:spcBef>
                  <a:spcPct val="0"/>
                </a:spcBef>
                <a:defRPr/>
              </a:pPr>
              <a:r>
                <a:rPr lang="th-TH" sz="3600" b="1" kern="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การสร้างระบบบึงประดิษฐ์</a:t>
              </a:r>
              <a:endParaRPr lang="en-US" sz="3600" b="1" kern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43306" y="1200975"/>
              <a:ext cx="3357586" cy="928694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latin typeface="Angsana New" pitchFamily="18" charset="-34"/>
                  <a:cs typeface="Angsana New" pitchFamily="18" charset="-34"/>
                </a:rPr>
                <a:t>การสร้างบ่อทดลอง </a:t>
              </a:r>
              <a:endPara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43306" y="2500306"/>
              <a:ext cx="3357586" cy="92869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latin typeface="Angsana New" pitchFamily="18" charset="-34"/>
                  <a:cs typeface="Angsana New" pitchFamily="18" charset="-34"/>
                </a:rPr>
                <a:t>การเตรียมวัสดุชั้นกรอง</a:t>
              </a:r>
              <a:endPara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43306" y="3799637"/>
              <a:ext cx="3357586" cy="928694"/>
            </a:xfrm>
            <a:prstGeom prst="rect">
              <a:avLst/>
            </a:prstGeom>
            <a:solidFill>
              <a:srgbClr val="FF0066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3200" b="1" dirty="0" smtClean="0"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th-TH" sz="3200" b="1" dirty="0" smtClean="0">
                  <a:latin typeface="Angsana New" pitchFamily="18" charset="-34"/>
                  <a:cs typeface="Angsana New" pitchFamily="18" charset="-34"/>
                </a:rPr>
                <a:t>การปลูกพืชลงในบ่อทดลอง</a:t>
              </a:r>
              <a:endParaRPr lang="en-US" sz="3200" dirty="0" smtClean="0">
                <a:latin typeface="Angsana New" pitchFamily="18" charset="-34"/>
                <a:cs typeface="Angsana New" pitchFamily="18" charset="-34"/>
              </a:endParaRPr>
            </a:p>
            <a:p>
              <a:pPr algn="ctr"/>
              <a:endPara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43306" y="5143512"/>
              <a:ext cx="3357586" cy="928694"/>
            </a:xfrm>
            <a:prstGeom prst="rect">
              <a:avLst/>
            </a:prstGeom>
            <a:solidFill>
              <a:srgbClr val="CC66FF"/>
            </a:solidFill>
            <a:ln w="28575">
              <a:solidFill>
                <a:srgbClr val="99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th-TH" sz="3200" b="1" dirty="0" smtClean="0">
                <a:latin typeface="Angsana New" pitchFamily="18" charset="-34"/>
                <a:cs typeface="Angsana New" pitchFamily="18" charset="-34"/>
              </a:endParaRPr>
            </a:p>
            <a:p>
              <a:endParaRPr lang="th-TH" sz="3200" b="1" dirty="0" smtClean="0"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th-TH" sz="3200" b="1" dirty="0" smtClean="0">
                  <a:latin typeface="Angsana New" pitchFamily="18" charset="-34"/>
                  <a:cs typeface="Angsana New" pitchFamily="18" charset="-34"/>
                </a:rPr>
                <a:t>การปล่อยน้ำเสียเข้าสู่                ระบบบึงประดิษฐ์</a:t>
              </a:r>
              <a:endParaRPr lang="en-US" sz="3200" dirty="0" smtClean="0">
                <a:latin typeface="Angsana New" pitchFamily="18" charset="-34"/>
                <a:cs typeface="Angsana New" pitchFamily="18" charset="-34"/>
              </a:endParaRPr>
            </a:p>
            <a:p>
              <a:r>
                <a:rPr lang="en-US" sz="3200" b="1" dirty="0" smtClean="0"/>
                <a:t> </a:t>
              </a:r>
              <a:endParaRPr lang="en-US" sz="3200" dirty="0" smtClean="0"/>
            </a:p>
            <a:p>
              <a:pPr algn="ctr"/>
              <a:endPara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1070744" y="3643314"/>
              <a:ext cx="4001322" cy="79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071802" y="1652294"/>
              <a:ext cx="571504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071802" y="5616684"/>
              <a:ext cx="571504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071802" y="4268606"/>
              <a:ext cx="571504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071802" y="2982722"/>
              <a:ext cx="571504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00298" y="3598770"/>
              <a:ext cx="571504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4.1  </a:t>
            </a: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การสร้างระบบบึงประดิษฐ์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6042" y="1040449"/>
            <a:ext cx="2549077" cy="642942"/>
          </a:xfrm>
          <a:prstGeom prst="rect">
            <a:avLst/>
          </a:prstGeom>
          <a:solidFill>
            <a:srgbClr val="00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การสร้างบ่อทดลอง </a:t>
            </a:r>
            <a:endParaRPr lang="en-US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 descr="D:\รูปสร้อย\PHOT00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2500330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:\รูปสร้อย\รูปโปรเจค\สร้างบ่อ+ปูพลาสติก\PHOT0007.JPG"/>
          <p:cNvPicPr/>
          <p:nvPr/>
        </p:nvPicPr>
        <p:blipFill>
          <a:blip r:embed="rId3" cstate="print"/>
          <a:srcRect l="8859" b="9659"/>
          <a:stretch>
            <a:fillRect/>
          </a:stretch>
        </p:blipFill>
        <p:spPr bwMode="auto">
          <a:xfrm>
            <a:off x="3357554" y="2357430"/>
            <a:ext cx="2429704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:\รูปสร้อย\PHOT00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357430"/>
            <a:ext cx="2357454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:\รูปสร้อย\PHOT0034.JPG"/>
          <p:cNvPicPr/>
          <p:nvPr/>
        </p:nvPicPr>
        <p:blipFill>
          <a:blip r:embed="rId5" cstate="print"/>
          <a:srcRect b="12343"/>
          <a:stretch>
            <a:fillRect/>
          </a:stretch>
        </p:blipFill>
        <p:spPr bwMode="auto">
          <a:xfrm>
            <a:off x="4826655" y="4813216"/>
            <a:ext cx="2477413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:\Users\Sroy\Desktop\โปรเจค +_+\สร้างบ่อ+ปูพลาสติก\2011-12-29 10.48.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799769"/>
            <a:ext cx="2500330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3" name="Straight Arrow Connector 22"/>
          <p:cNvCxnSpPr/>
          <p:nvPr/>
        </p:nvCxnSpPr>
        <p:spPr>
          <a:xfrm rot="10800000">
            <a:off x="4299695" y="5683919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57488" y="3357562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29322" y="3429000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527014" y="4429133"/>
            <a:ext cx="571504" cy="1256418"/>
            <a:chOff x="7643834" y="4827501"/>
            <a:chExt cx="429422" cy="1000926"/>
          </a:xfrm>
        </p:grpSpPr>
        <p:cxnSp>
          <p:nvCxnSpPr>
            <p:cNvPr id="17" name="Straight Arrow Connector 16"/>
            <p:cNvCxnSpPr/>
            <p:nvPr/>
          </p:nvCxnSpPr>
          <p:spPr>
            <a:xfrm rot="10800000" flipV="1">
              <a:off x="7643834" y="5827633"/>
              <a:ext cx="428628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7572396" y="5327567"/>
              <a:ext cx="1000926" cy="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4.1  </a:t>
            </a: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การสร้างระบบบึงประดิษฐ์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0364" y="928670"/>
            <a:ext cx="3143272" cy="642942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การเตรียมวัสดุชั้นกรอง</a:t>
            </a:r>
            <a:endParaRPr lang="en-US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 descr="D:\รูปสร้อย\รูปโปรเจค\ใส่หินและดิน\2011-12-29 14.04.52.jpg"/>
          <p:cNvPicPr/>
          <p:nvPr/>
        </p:nvPicPr>
        <p:blipFill>
          <a:blip r:embed="rId2" cstate="print"/>
          <a:srcRect t="2516"/>
          <a:stretch>
            <a:fillRect/>
          </a:stretch>
        </p:blipFill>
        <p:spPr bwMode="auto">
          <a:xfrm>
            <a:off x="5572132" y="1857364"/>
            <a:ext cx="2571768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:\รูปสร้อย\รูปโปรเจค\ใส่หินและดิน\2011-12-29 14.37.25.jpg"/>
          <p:cNvPicPr/>
          <p:nvPr/>
        </p:nvPicPr>
        <p:blipFill>
          <a:blip r:embed="rId3" cstate="print"/>
          <a:srcRect t="4211" r="29858"/>
          <a:stretch>
            <a:fillRect/>
          </a:stretch>
        </p:blipFill>
        <p:spPr bwMode="auto">
          <a:xfrm>
            <a:off x="857224" y="4500570"/>
            <a:ext cx="2643206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" descr="G:\งานโปรเจคเก่าๆๆ\โปรเจค +_+ จาก สร้อย ทั้งหมด\ใส่หินและดิน\2011-12-29 14.02.16.jpg"/>
          <p:cNvPicPr>
            <a:picLocks noChangeAspect="1" noChangeArrowheads="1"/>
          </p:cNvPicPr>
          <p:nvPr/>
        </p:nvPicPr>
        <p:blipFill>
          <a:blip r:embed="rId4" cstate="print"/>
          <a:srcRect l="3448" b="3448"/>
          <a:stretch>
            <a:fillRect/>
          </a:stretch>
        </p:blipFill>
        <p:spPr bwMode="auto">
          <a:xfrm>
            <a:off x="857224" y="1857364"/>
            <a:ext cx="2643206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:\รูปสร้อย\รูปโปรเจค\ใส่หินและดิน\2011-12-29 16.15.10.jpg"/>
          <p:cNvPicPr/>
          <p:nvPr/>
        </p:nvPicPr>
        <p:blipFill>
          <a:blip r:embed="rId5" cstate="print"/>
          <a:srcRect l="27368" t="38524" r="16619" b="2912"/>
          <a:stretch>
            <a:fillRect/>
          </a:stretch>
        </p:blipFill>
        <p:spPr bwMode="auto">
          <a:xfrm>
            <a:off x="5572132" y="4500570"/>
            <a:ext cx="2643206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3643306" y="2857496"/>
            <a:ext cx="185738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43306" y="5500702"/>
            <a:ext cx="185738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4.1  </a:t>
            </a: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การสร้างระบบบึงประดิษฐ์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1736" y="928670"/>
            <a:ext cx="4000528" cy="642942"/>
          </a:xfrm>
          <a:prstGeom prst="rect">
            <a:avLst/>
          </a:prstGeom>
          <a:solidFill>
            <a:srgbClr val="FF00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การปลูกพืชลงในบ่อทดลอง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 descr="D:\รูปสร้อย\รูปโปรเจค\พืช+ปลูก+อนุบาล\2011-12-28 17.00.28.jpg"/>
          <p:cNvPicPr/>
          <p:nvPr/>
        </p:nvPicPr>
        <p:blipFill>
          <a:blip r:embed="rId2" cstate="print"/>
          <a:srcRect t="4000"/>
          <a:stretch>
            <a:fillRect/>
          </a:stretch>
        </p:blipFill>
        <p:spPr bwMode="auto">
          <a:xfrm>
            <a:off x="214282" y="1884258"/>
            <a:ext cx="2428892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:\รูปสร้อย\2011-12-29 16.27.41.jpg"/>
          <p:cNvPicPr/>
          <p:nvPr/>
        </p:nvPicPr>
        <p:blipFill>
          <a:blip r:embed="rId3" cstate="print"/>
          <a:srcRect t="3101" r="8549" b="6194"/>
          <a:stretch>
            <a:fillRect/>
          </a:stretch>
        </p:blipFill>
        <p:spPr bwMode="auto">
          <a:xfrm>
            <a:off x="3286116" y="1897705"/>
            <a:ext cx="2428892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:\รูปสร้อย\รูปโปรเจค\พืช+ปลูก+อนุบาล\2011-12-29 16.59.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911152"/>
            <a:ext cx="2428892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:\รูปสร้อย\รูปโปรเจค\พืช+ปลูก+อนุบาล\2011-12-29 17.12.39.jpg"/>
          <p:cNvPicPr/>
          <p:nvPr/>
        </p:nvPicPr>
        <p:blipFill>
          <a:blip r:embed="rId5" cstate="print"/>
          <a:srcRect l="9019" t="10749" r="12807" b="8570"/>
          <a:stretch>
            <a:fillRect/>
          </a:stretch>
        </p:blipFill>
        <p:spPr bwMode="auto">
          <a:xfrm>
            <a:off x="4857752" y="4429132"/>
            <a:ext cx="2500330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:\รูปสร้อย\รูปโปรเจค\พืช+ปลูก+อนุบาล\2012-02-05 09.25.41.jpg"/>
          <p:cNvPicPr/>
          <p:nvPr/>
        </p:nvPicPr>
        <p:blipFill>
          <a:blip r:embed="rId6" cstate="print"/>
          <a:srcRect b="5116"/>
          <a:stretch>
            <a:fillRect/>
          </a:stretch>
        </p:blipFill>
        <p:spPr bwMode="auto">
          <a:xfrm>
            <a:off x="1714480" y="4415685"/>
            <a:ext cx="2500330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>
            <a:off x="2772603" y="2928934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99893" y="3000372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4286249" y="5487255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572396" y="4214818"/>
            <a:ext cx="758924" cy="1357322"/>
            <a:chOff x="7643834" y="4827501"/>
            <a:chExt cx="429422" cy="1000926"/>
          </a:xfrm>
        </p:grpSpPr>
        <p:cxnSp>
          <p:nvCxnSpPr>
            <p:cNvPr id="15" name="Straight Arrow Connector 14"/>
            <p:cNvCxnSpPr/>
            <p:nvPr/>
          </p:nvCxnSpPr>
          <p:spPr>
            <a:xfrm rot="10800000" flipV="1">
              <a:off x="7643834" y="5827633"/>
              <a:ext cx="428628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7572396" y="5327567"/>
              <a:ext cx="1000926" cy="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4.1  </a:t>
            </a: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การสร้างระบบบึงประดิษฐ์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8860" y="1017758"/>
            <a:ext cx="4500594" cy="714380"/>
          </a:xfrm>
          <a:prstGeom prst="rect">
            <a:avLst/>
          </a:prstGeom>
          <a:solidFill>
            <a:srgbClr val="CC66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การปล่อยน้ำเสียเข้าสู่ระบบบึงประดิษฐ์</a:t>
            </a:r>
            <a:endParaRPr lang="en-US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 </a:t>
            </a:r>
            <a:endParaRPr lang="en-US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 descr="D:\รูปสร้อย\รูปโปรเจค\พืช+ปลูก+อนุบาล\2012-02-05 09.28.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81752"/>
            <a:ext cx="2357454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:\รูปสร้อย\รูปโปรเจค\พืช+ปลูก+อนุบาล\2012-02-05 07.55.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22093"/>
            <a:ext cx="2357454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:\รูปสร้อย\รูปโปรเจค\เตรียมน้ำ+ปล่อยน้ำเข้า\2012-01-29 13.13.05.jpg"/>
          <p:cNvPicPr/>
          <p:nvPr/>
        </p:nvPicPr>
        <p:blipFill>
          <a:blip r:embed="rId4" cstate="print"/>
          <a:srcRect l="5431" r="34243" b="-56"/>
          <a:stretch>
            <a:fillRect/>
          </a:stretch>
        </p:blipFill>
        <p:spPr bwMode="auto">
          <a:xfrm>
            <a:off x="6572264" y="2013687"/>
            <a:ext cx="2357454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:\รูปสร้อย\รูปโปรเจค\เตรียมน้ำ+ปล่อยน้ำเข้า\2012-02-05 11.52.37.jpg"/>
          <p:cNvPicPr/>
          <p:nvPr/>
        </p:nvPicPr>
        <p:blipFill>
          <a:blip r:embed="rId5" cstate="print"/>
          <a:srcRect r="24471"/>
          <a:stretch>
            <a:fillRect/>
          </a:stretch>
        </p:blipFill>
        <p:spPr bwMode="auto">
          <a:xfrm>
            <a:off x="4929190" y="4527464"/>
            <a:ext cx="2428892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D:\รูปสร้อย\รูปโปรเจค\เตรียมน้ำ+ปล่อยน้ำเข้า\2012-02-13 12.02.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500570"/>
            <a:ext cx="2428892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>
            <a:off x="5929322" y="3013819"/>
            <a:ext cx="558057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87718" y="3000372"/>
            <a:ext cx="558057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4286248" y="5497337"/>
            <a:ext cx="500066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563152" y="4183721"/>
            <a:ext cx="642941" cy="1327856"/>
            <a:chOff x="7643834" y="4827501"/>
            <a:chExt cx="429422" cy="1000926"/>
          </a:xfrm>
        </p:grpSpPr>
        <p:cxnSp>
          <p:nvCxnSpPr>
            <p:cNvPr id="14" name="Straight Arrow Connector 13"/>
            <p:cNvCxnSpPr/>
            <p:nvPr/>
          </p:nvCxnSpPr>
          <p:spPr>
            <a:xfrm rot="10800000" flipV="1">
              <a:off x="7643834" y="5827633"/>
              <a:ext cx="428628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7572396" y="5327567"/>
              <a:ext cx="1000926" cy="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4.1  </a:t>
            </a: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การสร้างระบบบึงประดิษฐ์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 descr="D:\รูปสร้อย\รูปโปรเจค\ตย.น้ำที่นำไปตรวจ+การกระจายรากพืช+รูปบ่อ\2012-04-02 10.19.52.jpg"/>
          <p:cNvPicPr/>
          <p:nvPr/>
        </p:nvPicPr>
        <p:blipFill>
          <a:blip r:embed="rId2" cstate="print"/>
          <a:srcRect l="2665" t="2129" b="2078"/>
          <a:stretch>
            <a:fillRect/>
          </a:stretch>
        </p:blipFill>
        <p:spPr bwMode="auto">
          <a:xfrm>
            <a:off x="1254755" y="1500174"/>
            <a:ext cx="6643734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4.2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การตรวจวิเคราะห์คุณภาพน้ำ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43909" y="1000108"/>
            <a:ext cx="5464556" cy="5500726"/>
            <a:chOff x="3418853" y="1071546"/>
            <a:chExt cx="5510865" cy="5357850"/>
          </a:xfrm>
        </p:grpSpPr>
        <p:sp>
          <p:nvSpPr>
            <p:cNvPr id="5" name="Rectangle 4"/>
            <p:cNvSpPr/>
            <p:nvPr/>
          </p:nvSpPr>
          <p:spPr>
            <a:xfrm>
              <a:off x="3418853" y="3042773"/>
              <a:ext cx="2356848" cy="1214446"/>
            </a:xfrm>
            <a:prstGeom prst="rect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endParaRPr lang="en-US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การตรวจวิเคราะห์คุณภาพน้ำ</a:t>
              </a:r>
              <a:endPara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endPara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endPara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00826" y="1071546"/>
              <a:ext cx="2428892" cy="71438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endParaRPr lang="en-US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th-TH" sz="2400" b="1" dirty="0" smtClean="0">
                  <a:latin typeface="Angsana New" pitchFamily="18" charset="-34"/>
                  <a:cs typeface="Angsana New" pitchFamily="18" charset="-34"/>
                </a:rPr>
                <a:t>การเก็บตัวอย่างน้ำ</a:t>
              </a:r>
              <a:endParaRPr lang="en-US" sz="2400" dirty="0" smtClean="0">
                <a:latin typeface="Angsana New" pitchFamily="18" charset="-34"/>
                <a:cs typeface="Angsana New" pitchFamily="18" charset="-34"/>
              </a:endParaRPr>
            </a:p>
            <a:p>
              <a:pPr algn="ctr"/>
              <a:endPara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endPara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500826" y="2143116"/>
              <a:ext cx="2428892" cy="71438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latin typeface="Angsana New" pitchFamily="18" charset="-34"/>
                  <a:cs typeface="Angsana New" pitchFamily="18" charset="-34"/>
                </a:rPr>
                <a:t>การตรวจวิเคราะห์                                  ค่าบีโอดี </a:t>
              </a:r>
              <a:endParaRPr lang="en-US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00826" y="3286124"/>
              <a:ext cx="2428892" cy="71438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latin typeface="Angsana New" pitchFamily="18" charset="-34"/>
                  <a:cs typeface="Angsana New" pitchFamily="18" charset="-34"/>
                </a:rPr>
                <a:t>การตรวจวิเคราะห์                          ค่าของแข็งแขวนลอย </a:t>
              </a:r>
              <a:endParaRPr lang="en-US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00826" y="4500570"/>
              <a:ext cx="2428892" cy="71438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latin typeface="Angsana New" pitchFamily="18" charset="-34"/>
                  <a:cs typeface="Angsana New" pitchFamily="18" charset="-34"/>
                </a:rPr>
                <a:t>การตรวจวิเคราะห์                 ค่าไนโตรเจน </a:t>
              </a:r>
              <a:endParaRPr lang="en-US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00826" y="5715016"/>
              <a:ext cx="2428892" cy="71438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latin typeface="Angsana New" pitchFamily="18" charset="-34"/>
                  <a:cs typeface="Angsana New" pitchFamily="18" charset="-34"/>
                </a:rPr>
                <a:t>การตรวจวิเคราะห์                        ค่าฟอสฟอรัส </a:t>
              </a:r>
              <a:endParaRPr lang="en-US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3858414" y="3642520"/>
              <a:ext cx="4571238" cy="7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143636" y="2500306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143636" y="1357298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143636" y="3643314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143636" y="5929330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143636" y="4714884"/>
              <a:ext cx="35719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86446" y="3652860"/>
              <a:ext cx="35719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D:\รูปสร้อย\รูปโปรเจค\2012-05-13 12.21.51.jpg"/>
          <p:cNvPicPr/>
          <p:nvPr/>
        </p:nvPicPr>
        <p:blipFill>
          <a:blip r:embed="rId2" cstate="print"/>
          <a:srcRect t="33726" b="5153"/>
          <a:stretch>
            <a:fillRect/>
          </a:stretch>
        </p:blipFill>
        <p:spPr bwMode="auto">
          <a:xfrm>
            <a:off x="2674271" y="3071810"/>
            <a:ext cx="3643338" cy="1606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4.2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การตรวจวิเคราะห์คุณภาพน้ำ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623" y="3215524"/>
            <a:ext cx="1611977" cy="1357322"/>
          </a:xfrm>
          <a:prstGeom prst="rect">
            <a:avLst/>
          </a:prstGeom>
          <a:gradFill>
            <a:gsLst>
              <a:gs pos="0">
                <a:srgbClr val="FF0000">
                  <a:alpha val="43000"/>
                </a:srgbClr>
              </a:gs>
              <a:gs pos="50000">
                <a:schemeClr val="bg1"/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</a:gra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การเก็บตัวอย่างน้ำ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6" descr="D:\รูปสร้อย\รูปโปรเจค\ตย.น้ำที่นำไปตรวจ+การกระจายรากพืช+รูปบ่อ\2012-02-05 11.16.21.jpg"/>
          <p:cNvPicPr/>
          <p:nvPr/>
        </p:nvPicPr>
        <p:blipFill>
          <a:blip r:embed="rId3" cstate="print"/>
          <a:srcRect t="34136" r="78317" b="26925"/>
          <a:stretch>
            <a:fillRect/>
          </a:stretch>
        </p:blipFill>
        <p:spPr bwMode="auto">
          <a:xfrm>
            <a:off x="2691921" y="857232"/>
            <a:ext cx="1928826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:\รูปสร้อย\รูปโปรเจค\ตย.น้ำที่นำไปตรวจ+การกระจายรากพืช+รูปบ่อ\2012-02-05 09.24.08.jpg"/>
          <p:cNvPicPr/>
          <p:nvPr/>
        </p:nvPicPr>
        <p:blipFill>
          <a:blip r:embed="rId4" cstate="print"/>
          <a:srcRect t="27372"/>
          <a:stretch>
            <a:fillRect/>
          </a:stretch>
        </p:blipFill>
        <p:spPr bwMode="auto">
          <a:xfrm>
            <a:off x="2714612" y="5000636"/>
            <a:ext cx="364333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 rot="5400000">
            <a:off x="106331" y="3964785"/>
            <a:ext cx="4215636" cy="7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18749" y="1849796"/>
            <a:ext cx="428628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14546" y="6072206"/>
            <a:ext cx="428628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D:\รูปสร้อย\รูปโปรเจค\2012-05-13 11.57.07.jpg"/>
          <p:cNvPicPr/>
          <p:nvPr/>
        </p:nvPicPr>
        <p:blipFill>
          <a:blip r:embed="rId5" cstate="print"/>
          <a:srcRect l="14661" r="16577"/>
          <a:stretch>
            <a:fillRect/>
          </a:stretch>
        </p:blipFill>
        <p:spPr bwMode="auto">
          <a:xfrm>
            <a:off x="7005933" y="4929198"/>
            <a:ext cx="1785950" cy="180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D:\รูปสร้อย\รูปโปรเจค\2012-05-13 12.11.00.jpg"/>
          <p:cNvPicPr/>
          <p:nvPr/>
        </p:nvPicPr>
        <p:blipFill>
          <a:blip r:embed="rId6" cstate="print"/>
          <a:srcRect l="13356" r="17395"/>
          <a:stretch>
            <a:fillRect/>
          </a:stretch>
        </p:blipFill>
        <p:spPr bwMode="auto">
          <a:xfrm>
            <a:off x="7001730" y="2928934"/>
            <a:ext cx="1785950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5643570" y="3500438"/>
            <a:ext cx="6429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214810" y="3571876"/>
            <a:ext cx="6429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43240" y="5572140"/>
            <a:ext cx="3857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3570" y="5572140"/>
            <a:ext cx="3857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Rectangle 25"/>
          <p:cNvSpPr/>
          <p:nvPr/>
        </p:nvSpPr>
        <p:spPr>
          <a:xfrm flipH="1">
            <a:off x="4286248" y="5572140"/>
            <a:ext cx="6429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28926" y="3643314"/>
            <a:ext cx="3857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0" name="Picture 2" descr="C:\Users\wilai\AppData\Local\Temp\2012-05-14 07.05.07.jpg"/>
          <p:cNvPicPr>
            <a:picLocks noChangeAspect="1" noChangeArrowheads="1"/>
          </p:cNvPicPr>
          <p:nvPr/>
        </p:nvPicPr>
        <p:blipFill>
          <a:blip r:embed="rId7" cstate="print"/>
          <a:srcRect t="3261"/>
          <a:stretch>
            <a:fillRect/>
          </a:stretch>
        </p:blipFill>
        <p:spPr bwMode="auto">
          <a:xfrm>
            <a:off x="7028624" y="857232"/>
            <a:ext cx="1785950" cy="1878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9" name="Straight Arrow Connector 28"/>
          <p:cNvCxnSpPr/>
          <p:nvPr/>
        </p:nvCxnSpPr>
        <p:spPr>
          <a:xfrm>
            <a:off x="1857356" y="3876116"/>
            <a:ext cx="785818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500826" y="5862933"/>
            <a:ext cx="428628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05029" y="3786190"/>
            <a:ext cx="428628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786314" y="1819449"/>
            <a:ext cx="2143140" cy="3791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4.2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การตรวจวิเคราะห์คุณภาพน้ำ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0890" y="1142984"/>
            <a:ext cx="2813377" cy="571504"/>
          </a:xfrm>
          <a:prstGeom prst="rect">
            <a:avLst/>
          </a:prstGeom>
          <a:solidFill>
            <a:srgbClr val="FF99FF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การตรวจวิเคราะห์ค่าบีโอดี </a:t>
            </a:r>
            <a:endParaRPr lang="en-US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2" descr="D:\รูป\รูปฝึกงาน\IMG_1430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7480" t="37779" r="60547" b="8984"/>
          <a:stretch>
            <a:fillRect/>
          </a:stretch>
        </p:blipFill>
        <p:spPr bwMode="auto">
          <a:xfrm>
            <a:off x="214282" y="2643182"/>
            <a:ext cx="1235457" cy="24288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5" descr="D:\รูปสร้อย\รูปฝึกงาน\IMG_1373.JPG"/>
          <p:cNvPicPr/>
          <p:nvPr/>
        </p:nvPicPr>
        <p:blipFill>
          <a:blip r:embed="rId3" cstate="print"/>
          <a:srcRect l="42048" r="22080" b="11943"/>
          <a:stretch>
            <a:fillRect/>
          </a:stretch>
        </p:blipFill>
        <p:spPr bwMode="auto">
          <a:xfrm>
            <a:off x="2986917" y="2643182"/>
            <a:ext cx="1643074" cy="24698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 descr="D:\รูป\รูปฝึกงาน\IMG_1437.JPG"/>
          <p:cNvPicPr>
            <a:picLocks noChangeAspect="1" noChangeArrowheads="1"/>
          </p:cNvPicPr>
          <p:nvPr/>
        </p:nvPicPr>
        <p:blipFill>
          <a:blip r:embed="rId4" cstate="print"/>
          <a:srcRect l="19238" t="21875" r="42090" b="3125"/>
          <a:stretch>
            <a:fillRect/>
          </a:stretch>
        </p:blipFill>
        <p:spPr bwMode="auto">
          <a:xfrm>
            <a:off x="5031725" y="2656629"/>
            <a:ext cx="1714512" cy="2500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Picture 6" descr="D:\รูปสร้อย\รูปฝึกงาน\IMG_1543.JPG"/>
          <p:cNvPicPr/>
          <p:nvPr/>
        </p:nvPicPr>
        <p:blipFill>
          <a:blip r:embed="rId5" cstate="print"/>
          <a:srcRect l="10216" r="12384" b="14671"/>
          <a:stretch>
            <a:fillRect/>
          </a:stretch>
        </p:blipFill>
        <p:spPr bwMode="auto">
          <a:xfrm>
            <a:off x="7072330" y="2643182"/>
            <a:ext cx="1785950" cy="250033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รูป\รูปฝึกงาน\IMG_1417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 l="6152" t="14063" r="62207" b="5077"/>
          <a:stretch>
            <a:fillRect/>
          </a:stretch>
        </p:blipFill>
        <p:spPr bwMode="auto">
          <a:xfrm>
            <a:off x="1428728" y="2643182"/>
            <a:ext cx="1143008" cy="24288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 rot="10800000">
            <a:off x="1357290" y="2214554"/>
            <a:ext cx="65722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166461" y="2428074"/>
            <a:ext cx="42862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7716066" y="2428074"/>
            <a:ext cx="42862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675461" y="2428074"/>
            <a:ext cx="42862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572662" y="2428074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273176" y="1963727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7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1.3 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วัตถุประสงค์</a:t>
            </a:r>
            <a:endParaRPr lang="en-US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7158" y="1928802"/>
            <a:ext cx="8429684" cy="3786214"/>
            <a:chOff x="214282" y="1857364"/>
            <a:chExt cx="8643998" cy="392909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2857488" y="4286256"/>
              <a:ext cx="6000792" cy="1500198"/>
            </a:xfrm>
            <a:prstGeom prst="rect">
              <a:avLst/>
            </a:prstGeom>
            <a:gradFill flip="none" rotWithShape="1">
              <a:gsLst>
                <a:gs pos="0">
                  <a:srgbClr val="CC00CC">
                    <a:tint val="66000"/>
                    <a:satMod val="160000"/>
                  </a:srgbClr>
                </a:gs>
                <a:gs pos="50000">
                  <a:srgbClr val="CC00CC">
                    <a:tint val="44500"/>
                    <a:satMod val="160000"/>
                  </a:srgbClr>
                </a:gs>
                <a:gs pos="100000">
                  <a:srgbClr val="CC00CC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FF66CC"/>
              </a:solidFill>
            </a:ln>
          </p:spPr>
          <p:txBody>
            <a:bodyPr vert="horz">
              <a:noAutofit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endParaRPr lang="en-US" dirty="0" smtClean="0"/>
            </a:p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r>
                <a:rPr lang="en-US" sz="2800" b="1" dirty="0" smtClean="0">
                  <a:latin typeface="Angsana New" pitchFamily="18" charset="-34"/>
                  <a:cs typeface="Angsana New" pitchFamily="18" charset="-34"/>
                </a:rPr>
                <a:t>2. </a:t>
              </a:r>
              <a:r>
                <a:rPr lang="th-TH" sz="2800" b="1" dirty="0" smtClean="0">
                  <a:latin typeface="Angsana New" pitchFamily="18" charset="-34"/>
                  <a:cs typeface="Angsana New" pitchFamily="18" charset="-34"/>
                </a:rPr>
                <a:t>ระบบบึงประดิษฐ์ที่เหมาะสมในการบำบัดน้ำเสียชุมช</a:t>
              </a:r>
              <a:r>
                <a:rPr kumimoji="0" lang="th-TH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ngsana New" pitchFamily="18" charset="-34"/>
                  <a:cs typeface="Angsana New" pitchFamily="18" charset="-34"/>
                </a:rPr>
                <a:t>น</a:t>
              </a:r>
            </a:p>
            <a:p>
              <a:pPr marL="274320" indent="-274320" algn="ctr">
                <a:spcBef>
                  <a:spcPts val="600"/>
                </a:spcBef>
                <a:buClr>
                  <a:schemeClr val="accent1"/>
                </a:buClr>
                <a:buSzPct val="76000"/>
                <a:defRPr/>
              </a:pPr>
              <a:r>
                <a:rPr lang="en-US" sz="2800" b="1" dirty="0" smtClean="0">
                  <a:latin typeface="Angsana New" pitchFamily="18" charset="-34"/>
                  <a:cs typeface="Angsana New" pitchFamily="18" charset="-34"/>
                </a:rPr>
                <a:t>		</a:t>
              </a:r>
            </a:p>
            <a:p>
              <a:pPr marL="274320" indent="-274320" algn="ctr">
                <a:spcBef>
                  <a:spcPts val="600"/>
                </a:spcBef>
                <a:buClr>
                  <a:schemeClr val="accent1"/>
                </a:buClr>
                <a:buSzPct val="76000"/>
                <a:defRPr/>
              </a:pPr>
              <a:r>
                <a:rPr lang="en-US" sz="2800" b="1" dirty="0" smtClean="0">
                  <a:latin typeface="Cordia New" pitchFamily="34" charset="-34"/>
                  <a:cs typeface="Cordia New" pitchFamily="34" charset="-34"/>
                </a:rPr>
                <a:t>		</a:t>
              </a:r>
            </a:p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endPara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endParaRPr>
            </a:p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endParaRPr kumimoji="0" lang="th-TH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endParaRPr>
            </a:p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endPara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endParaRPr>
            </a:p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4282" y="3357562"/>
              <a:ext cx="1857388" cy="857256"/>
            </a:xfrm>
            <a:prstGeom prst="rect">
              <a:avLst/>
            </a:prstGeom>
            <a:solidFill>
              <a:srgbClr val="CC00CC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วัตถุประสงค์</a:t>
              </a:r>
              <a:endParaRPr lang="en-US" sz="36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1250927" y="3821909"/>
              <a:ext cx="2499536" cy="794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00298" y="2579852"/>
              <a:ext cx="357190" cy="1588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500298" y="5052283"/>
              <a:ext cx="357190" cy="1588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071670" y="3784602"/>
              <a:ext cx="428628" cy="1588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847641" y="1857364"/>
              <a:ext cx="6000792" cy="1500198"/>
            </a:xfrm>
            <a:prstGeom prst="rect">
              <a:avLst/>
            </a:prstGeom>
            <a:gradFill flip="none" rotWithShape="1">
              <a:gsLst>
                <a:gs pos="0">
                  <a:srgbClr val="800080">
                    <a:tint val="66000"/>
                    <a:satMod val="160000"/>
                  </a:srgbClr>
                </a:gs>
                <a:gs pos="50000">
                  <a:srgbClr val="800080">
                    <a:tint val="44500"/>
                    <a:satMod val="160000"/>
                  </a:srgbClr>
                </a:gs>
                <a:gs pos="100000">
                  <a:srgbClr val="8000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9900CC"/>
              </a:solidFill>
            </a:ln>
          </p:spPr>
          <p:txBody>
            <a:bodyPr vert="horz">
              <a:noAutofit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endParaRPr lang="en-US" dirty="0" smtClean="0"/>
            </a:p>
            <a:p>
              <a:pPr marL="274320" lvl="0" indent="-274320" algn="ctr">
                <a:spcBef>
                  <a:spcPts val="600"/>
                </a:spcBef>
                <a:buClr>
                  <a:schemeClr val="accent1"/>
                </a:buClr>
                <a:buSzPct val="76000"/>
                <a:defRPr/>
              </a:pPr>
              <a:r>
                <a:rPr lang="en-US" sz="2800" b="1" dirty="0" smtClean="0">
                  <a:latin typeface="Angsana New" pitchFamily="18" charset="-34"/>
                  <a:cs typeface="Angsana New" pitchFamily="18" charset="-34"/>
                </a:rPr>
                <a:t>1.</a:t>
              </a:r>
              <a:r>
                <a:rPr lang="th-TH" sz="2800" b="1" dirty="0" smtClean="0"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altLang="zh-CN" sz="2800" b="1" dirty="0" smtClean="0">
                  <a:latin typeface="Angsana New" pitchFamily="18" charset="-34"/>
                  <a:ea typeface="SimSun" pitchFamily="2" charset="-122"/>
                  <a:cs typeface="Angsana New" pitchFamily="18" charset="-34"/>
                </a:rPr>
                <a:t>เ</a:t>
              </a:r>
              <a:r>
                <a:rPr lang="th-TH" altLang="zh-CN" sz="2800" b="1" dirty="0" smtClean="0">
                  <a:latin typeface="Angsana New" pitchFamily="18" charset="-34"/>
                  <a:cs typeface="Angsana New" pitchFamily="18" charset="-34"/>
                </a:rPr>
                <a:t>พื่อศึกษาประสิทธิภาพการบำบัดน้ำเสียชุมชน                                แบบระบบบึงประดิษฐ์ด้วยพุทธรักษาและตาลปัตรฤาษี</a:t>
              </a:r>
              <a:r>
                <a:rPr lang="en-US" sz="2800" b="1" dirty="0" smtClean="0">
                  <a:latin typeface="Angsana New" pitchFamily="18" charset="-34"/>
                  <a:cs typeface="Angsana New" pitchFamily="18" charset="-34"/>
                </a:rPr>
                <a:t> </a:t>
              </a:r>
            </a:p>
            <a:p>
              <a:pPr marL="274320" indent="-274320" algn="ctr">
                <a:spcBef>
                  <a:spcPts val="600"/>
                </a:spcBef>
                <a:buClr>
                  <a:schemeClr val="accent1"/>
                </a:buClr>
                <a:buSzPct val="76000"/>
                <a:defRPr/>
              </a:pPr>
              <a:r>
                <a:rPr lang="en-US" sz="2800" b="1" dirty="0" smtClean="0">
                  <a:latin typeface="Cordia New" pitchFamily="34" charset="-34"/>
                  <a:cs typeface="Cordia New" pitchFamily="34" charset="-34"/>
                </a:rPr>
                <a:t>		</a:t>
              </a:r>
            </a:p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endPara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endParaRPr>
            </a:p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endParaRPr kumimoji="0" lang="th-TH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endParaRPr>
            </a:p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endPara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endParaRPr>
            </a:p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4.2  </a:t>
            </a:r>
            <a:r>
              <a:rPr lang="th-TH" sz="3600" b="1" dirty="0" smtClean="0"/>
              <a:t>การตรวจวิเคราะห์คุณภาพน้ำ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8860" y="1285860"/>
            <a:ext cx="4143404" cy="571504"/>
          </a:xfrm>
          <a:prstGeom prst="rect">
            <a:avLst/>
          </a:prstGeom>
          <a:solidFill>
            <a:srgbClr val="FF6699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การตรวจวิเคราะห์ค่าของแข็งแขวนลอย </a:t>
            </a:r>
            <a:endParaRPr lang="en-US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 descr="D:\รูป\รูปฝึกงาน\IMG_1473.JPG"/>
          <p:cNvPicPr>
            <a:picLocks noChangeAspect="1" noChangeArrowheads="1"/>
          </p:cNvPicPr>
          <p:nvPr/>
        </p:nvPicPr>
        <p:blipFill>
          <a:blip r:embed="rId2" cstate="print"/>
          <a:srcRect l="24610" t="14063" r="26172"/>
          <a:stretch>
            <a:fillRect/>
          </a:stretch>
        </p:blipFill>
        <p:spPr bwMode="auto">
          <a:xfrm>
            <a:off x="214282" y="2643182"/>
            <a:ext cx="1708031" cy="2500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D:\รูปสร้อย\รูปฝึกงาน\IMG_1363.JPG"/>
          <p:cNvPicPr/>
          <p:nvPr/>
        </p:nvPicPr>
        <p:blipFill>
          <a:blip r:embed="rId3" cstate="print"/>
          <a:srcRect l="13126" r="11512" b="24309"/>
          <a:stretch>
            <a:fillRect/>
          </a:stretch>
        </p:blipFill>
        <p:spPr bwMode="auto">
          <a:xfrm>
            <a:off x="2406169" y="2656629"/>
            <a:ext cx="1857388" cy="2500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C:\Users\wilai\Desktop\รูป\IMG_1483.JPG"/>
          <p:cNvPicPr/>
          <p:nvPr/>
        </p:nvPicPr>
        <p:blipFill>
          <a:blip r:embed="rId4" cstate="print"/>
          <a:srcRect r="3571" b="11975"/>
          <a:stretch>
            <a:fillRect/>
          </a:stretch>
        </p:blipFill>
        <p:spPr bwMode="auto">
          <a:xfrm>
            <a:off x="4687982" y="2656629"/>
            <a:ext cx="2000264" cy="2500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D:\รูปสร้อย\รูปฝึกงาน\IMG_1359.JPG"/>
          <p:cNvPicPr/>
          <p:nvPr/>
        </p:nvPicPr>
        <p:blipFill>
          <a:blip r:embed="rId5" cstate="print"/>
          <a:srcRect l="36107" t="23103" r="19640" b="12121"/>
          <a:stretch>
            <a:fillRect/>
          </a:stretch>
        </p:blipFill>
        <p:spPr bwMode="auto">
          <a:xfrm>
            <a:off x="7072330" y="2656629"/>
            <a:ext cx="1785950" cy="2500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10800000">
            <a:off x="1285852" y="2214554"/>
            <a:ext cx="664373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072332" y="2428074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157481" y="2428074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546032" y="2428074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716066" y="2428074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421093" y="2035165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4.2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การตรวจวิเคราะห์คุณภาพน้ำ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8926" y="1142984"/>
            <a:ext cx="3500462" cy="571504"/>
          </a:xfrm>
          <a:prstGeom prst="rect">
            <a:avLst/>
          </a:prstGeom>
          <a:solidFill>
            <a:srgbClr val="FF00FF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การตรวจวิเคราะห์ค่าไนโตรเจน </a:t>
            </a:r>
            <a:endParaRPr lang="en-US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" name="Picture 14" descr="D:\รูปสร้อย\รูปฝึกงาน\IMG_1248.JPG"/>
          <p:cNvPicPr/>
          <p:nvPr/>
        </p:nvPicPr>
        <p:blipFill>
          <a:blip r:embed="rId2" cstate="print"/>
          <a:srcRect r="5894" b="11987"/>
          <a:stretch>
            <a:fillRect/>
          </a:stretch>
        </p:blipFill>
        <p:spPr bwMode="auto">
          <a:xfrm>
            <a:off x="428596" y="2428868"/>
            <a:ext cx="2428892" cy="221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15" descr="D:\รูปสร้อย\รูปฝึกงาน\IMG_1322.JPG"/>
          <p:cNvPicPr/>
          <p:nvPr/>
        </p:nvPicPr>
        <p:blipFill>
          <a:blip r:embed="rId3" cstate="print"/>
          <a:srcRect l="6631" r="1709" b="11765"/>
          <a:stretch>
            <a:fillRect/>
          </a:stretch>
        </p:blipFill>
        <p:spPr bwMode="auto">
          <a:xfrm>
            <a:off x="3446642" y="2428868"/>
            <a:ext cx="2357454" cy="221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16" descr="D:\รูปสร้อย\รูปฝึกงาน\12 (2).JPG"/>
          <p:cNvPicPr/>
          <p:nvPr/>
        </p:nvPicPr>
        <p:blipFill>
          <a:blip r:embed="rId4" cstate="print">
            <a:lum bright="10000"/>
          </a:blip>
          <a:srcRect l="13829" t="16347" r="34462" b="9999"/>
          <a:stretch>
            <a:fillRect/>
          </a:stretch>
        </p:blipFill>
        <p:spPr bwMode="auto">
          <a:xfrm>
            <a:off x="6375600" y="2428868"/>
            <a:ext cx="2357454" cy="221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10800000">
            <a:off x="1643042" y="2071678"/>
            <a:ext cx="600079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269392" y="2070884"/>
            <a:ext cx="7143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465241" y="2249479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466033" y="2249479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6050" y="1000108"/>
            <a:ext cx="3357586" cy="571504"/>
          </a:xfrm>
          <a:prstGeom prst="rect">
            <a:avLst/>
          </a:prstGeom>
          <a:solidFill>
            <a:srgbClr val="FF9966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การตรวจวิเคราะห์ค่าฟอสฟอรั</a:t>
            </a:r>
            <a:r>
              <a:rPr lang="th-TH" sz="2400" b="1" dirty="0" smtClean="0"/>
              <a:t>ส </a:t>
            </a:r>
            <a:endParaRPr lang="en-US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 descr="D:\รูปสร้อย\รูปโปรเจค\รูปเเล๊บ\270420122277.jpg"/>
          <p:cNvPicPr/>
          <p:nvPr/>
        </p:nvPicPr>
        <p:blipFill>
          <a:blip r:embed="rId2" cstate="print"/>
          <a:srcRect l="35767"/>
          <a:stretch>
            <a:fillRect/>
          </a:stretch>
        </p:blipFill>
        <p:spPr bwMode="auto">
          <a:xfrm>
            <a:off x="285720" y="2285992"/>
            <a:ext cx="2357454" cy="285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D:\รูปสร้อย\รูปโปรเจค\รูปเเล๊บ\270420122282.jpg"/>
          <p:cNvPicPr/>
          <p:nvPr/>
        </p:nvPicPr>
        <p:blipFill>
          <a:blip r:embed="rId3" cstate="print"/>
          <a:srcRect l="29221" t="-251" r="26601" b="32161"/>
          <a:stretch>
            <a:fillRect/>
          </a:stretch>
        </p:blipFill>
        <p:spPr bwMode="auto">
          <a:xfrm>
            <a:off x="3357554" y="2285992"/>
            <a:ext cx="2357454" cy="285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D:\รูปสร้อย\รูปโปรเจค\รูปเเล๊บ\2704201222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285992"/>
            <a:ext cx="2357454" cy="285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4.2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การตรวจวิเคราะห์คุณภาพน้ำ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1357290" y="1928802"/>
            <a:ext cx="628654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193751" y="1928008"/>
            <a:ext cx="7143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179489" y="2106603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466033" y="2106603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4.3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ผลการตรวจวิเคราะห์คุณภาพน้ำ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28662" y="1785926"/>
            <a:ext cx="7072362" cy="3907237"/>
            <a:chOff x="214282" y="1071546"/>
            <a:chExt cx="7072362" cy="3907237"/>
          </a:xfrm>
        </p:grpSpPr>
        <p:sp>
          <p:nvSpPr>
            <p:cNvPr id="5" name="Rectangle 4"/>
            <p:cNvSpPr/>
            <p:nvPr/>
          </p:nvSpPr>
          <p:spPr>
            <a:xfrm>
              <a:off x="214282" y="2422989"/>
              <a:ext cx="2357454" cy="128588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>
                <a:spcBef>
                  <a:spcPct val="0"/>
                </a:spcBef>
                <a:defRPr/>
              </a:pPr>
              <a:r>
                <a:rPr lang="th-TH" sz="3200" b="1" dirty="0" smtClean="0">
                  <a:latin typeface="Angsana New" pitchFamily="18" charset="-34"/>
                  <a:cs typeface="Angsana New" pitchFamily="18" charset="-34"/>
                </a:rPr>
                <a:t>ผลการตรวจวิเคราะห์คุณภาพน้ำ</a:t>
              </a:r>
              <a:endParaRPr lang="en-US" sz="3200" b="1" kern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71868" y="1071546"/>
              <a:ext cx="3714776" cy="1214446"/>
            </a:xfrm>
            <a:prstGeom prst="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>
                <a:spcBef>
                  <a:spcPct val="0"/>
                </a:spcBef>
                <a:defRPr/>
              </a:pPr>
              <a:r>
                <a:rPr lang="th-TH" sz="2800" b="1" dirty="0" smtClean="0">
                  <a:latin typeface="Angsana New" pitchFamily="18" charset="-34"/>
                  <a:cs typeface="Angsana New" pitchFamily="18" charset="-34"/>
                </a:rPr>
                <a:t>คุณภาพน้ำก่อนการบำบัด</a:t>
              </a:r>
              <a:endParaRPr lang="en-US" sz="2800" b="1" kern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71868" y="3764337"/>
              <a:ext cx="3714776" cy="121444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>
                <a:spcBef>
                  <a:spcPct val="0"/>
                </a:spcBef>
                <a:defRPr/>
              </a:pPr>
              <a:r>
                <a:rPr lang="th-TH" sz="2800" b="1" dirty="0" smtClean="0">
                  <a:latin typeface="Angsana New" pitchFamily="18" charset="-34"/>
                  <a:cs typeface="Angsana New" pitchFamily="18" charset="-34"/>
                </a:rPr>
                <a:t>คุณภาพน้ำคุณภาพน้ำหลังการบำบัด</a:t>
              </a:r>
              <a:endParaRPr lang="en-US" sz="2800" b="1" kern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1785918" y="3071810"/>
              <a:ext cx="2714644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143240" y="4412333"/>
              <a:ext cx="428628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143240" y="1737179"/>
              <a:ext cx="428628" cy="1588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71736" y="3065931"/>
              <a:ext cx="571504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4.3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ผลการตรวจวิเคราะห์คุณภาพน้ำ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8596" y="2233042"/>
          <a:ext cx="8358246" cy="441066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794623"/>
                <a:gridCol w="5563623"/>
              </a:tblGrid>
              <a:tr h="1132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 b="1" dirty="0" smtClean="0">
                          <a:latin typeface="Angsana New" pitchFamily="18" charset="-34"/>
                          <a:cs typeface="Angsana New" pitchFamily="18" charset="-34"/>
                        </a:rPr>
                        <a:t>พารามิเตอร์</a:t>
                      </a:r>
                      <a:endParaRPr lang="en-US" sz="3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 b="1" dirty="0" smtClean="0">
                          <a:latin typeface="Angsana New" pitchFamily="18" charset="-34"/>
                          <a:cs typeface="Angsana New" pitchFamily="18" charset="-34"/>
                        </a:rPr>
                        <a:t>คุณภาพ</a:t>
                      </a:r>
                      <a:r>
                        <a:rPr lang="th-TH" sz="3000" b="1" dirty="0">
                          <a:latin typeface="Angsana New" pitchFamily="18" charset="-34"/>
                          <a:cs typeface="Angsana New" pitchFamily="18" charset="-34"/>
                        </a:rPr>
                        <a:t>น้ำก่อนการบำบัด</a:t>
                      </a:r>
                      <a:endParaRPr lang="en-US" sz="3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 b="1" dirty="0">
                          <a:latin typeface="Angsana New" pitchFamily="18" charset="-34"/>
                          <a:cs typeface="Angsana New" pitchFamily="18" charset="-34"/>
                        </a:rPr>
                        <a:t>(มิลลิกรัม/ลิตร)</a:t>
                      </a:r>
                      <a:endParaRPr lang="en-US" sz="3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8514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        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บี</a:t>
                      </a: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โอดี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180.00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8390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        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ของแข็ง</a:t>
                      </a: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แขวนลอย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175.00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8021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        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ไนโตรเจน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  39.00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857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        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ฟอสฟอรัส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   0.95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FF33">
                            <a:tint val="66000"/>
                            <a:satMod val="160000"/>
                          </a:srgbClr>
                        </a:gs>
                        <a:gs pos="50000">
                          <a:srgbClr val="66FF33">
                            <a:tint val="44500"/>
                            <a:satMod val="160000"/>
                          </a:srgbClr>
                        </a:gs>
                        <a:gs pos="100000">
                          <a:srgbClr val="66FF33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0705" y="911020"/>
            <a:ext cx="3000396" cy="500066"/>
          </a:xfrm>
          <a:prstGeom prst="rect">
            <a:avLst/>
          </a:prstGeom>
          <a:solidFill>
            <a:srgbClr val="00FF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ct val="0"/>
              </a:spcBef>
              <a:defRPr/>
            </a:pP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คุณภาพน้ำก่อนการบำบัด</a:t>
            </a:r>
            <a:endParaRPr lang="en-US" sz="28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1571612"/>
            <a:ext cx="53578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ตารางที่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4.1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 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แสดงคุณภาพน้ำก่อนการบำบัด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4.3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ผลการตรวจวิเคราะห์คุณภาพน้ำ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4282" y="2092811"/>
          <a:ext cx="8786844" cy="45509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96711"/>
                <a:gridCol w="2196711"/>
                <a:gridCol w="2196711"/>
                <a:gridCol w="2196711"/>
              </a:tblGrid>
              <a:tr h="48998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หน่วยการทดลอง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จุดเก็บน้ำ</a:t>
                      </a: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(จุดที่)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การตรวจวิเคราะห์ค่าบีโอดี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09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ปริมาณบีโอดี</a:t>
                      </a: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(มิลลิกรัม/ลิตร)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ค่าเฉลี่ยปริมาณบีโอดี</a:t>
                      </a: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(มิลลิกรัม/ลิตร)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</a:tr>
              <a:tr h="489989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th-TH" sz="2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aseline="0" dirty="0"/>
                        <a:t> </a:t>
                      </a:r>
                      <a:r>
                        <a:rPr lang="th-TH" sz="2800" baseline="0" dirty="0" smtClean="0"/>
                        <a:t>  </a:t>
                      </a:r>
                      <a:r>
                        <a:rPr lang="th-TH" sz="2800" dirty="0" smtClean="0"/>
                        <a:t>บ่อทดลอง</a:t>
                      </a:r>
                      <a:endParaRPr lang="en-US" sz="28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/>
                        <a:t>(มีพืช)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tint val="66000"/>
                            <a:satMod val="160000"/>
                          </a:srgbClr>
                        </a:gs>
                        <a:gs pos="50000">
                          <a:srgbClr val="CC66FF">
                            <a:tint val="44500"/>
                            <a:satMod val="160000"/>
                          </a:srgbClr>
                        </a:gs>
                        <a:gs pos="100000">
                          <a:srgbClr val="CC66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tint val="66000"/>
                            <a:satMod val="160000"/>
                          </a:srgbClr>
                        </a:gs>
                        <a:gs pos="50000">
                          <a:srgbClr val="CC66FF">
                            <a:tint val="44500"/>
                            <a:satMod val="160000"/>
                          </a:srgbClr>
                        </a:gs>
                        <a:gs pos="100000">
                          <a:srgbClr val="CC66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44.00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tint val="66000"/>
                            <a:satMod val="160000"/>
                          </a:srgbClr>
                        </a:gs>
                        <a:gs pos="50000">
                          <a:srgbClr val="CC66FF">
                            <a:tint val="44500"/>
                            <a:satMod val="160000"/>
                          </a:srgbClr>
                        </a:gs>
                        <a:gs pos="100000">
                          <a:srgbClr val="CC66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40.00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tint val="66000"/>
                            <a:satMod val="160000"/>
                          </a:srgbClr>
                        </a:gs>
                        <a:gs pos="50000">
                          <a:srgbClr val="CC66FF">
                            <a:tint val="44500"/>
                            <a:satMod val="160000"/>
                          </a:srgbClr>
                        </a:gs>
                        <a:gs pos="100000">
                          <a:srgbClr val="CC66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89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tint val="66000"/>
                            <a:satMod val="160000"/>
                          </a:srgbClr>
                        </a:gs>
                        <a:gs pos="50000">
                          <a:srgbClr val="CC66FF">
                            <a:tint val="44500"/>
                            <a:satMod val="160000"/>
                          </a:srgbClr>
                        </a:gs>
                        <a:gs pos="100000">
                          <a:srgbClr val="CC66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40.00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tint val="66000"/>
                            <a:satMod val="160000"/>
                          </a:srgbClr>
                        </a:gs>
                        <a:gs pos="50000">
                          <a:srgbClr val="CC66FF">
                            <a:tint val="44500"/>
                            <a:satMod val="160000"/>
                          </a:srgbClr>
                        </a:gs>
                        <a:gs pos="100000">
                          <a:srgbClr val="CC66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tint val="66000"/>
                            <a:satMod val="160000"/>
                          </a:srgbClr>
                        </a:gs>
                        <a:gs pos="50000">
                          <a:srgbClr val="CC66FF">
                            <a:tint val="44500"/>
                            <a:satMod val="160000"/>
                          </a:srgbClr>
                        </a:gs>
                        <a:gs pos="100000">
                          <a:srgbClr val="CC66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36.00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tint val="66000"/>
                            <a:satMod val="160000"/>
                          </a:srgbClr>
                        </a:gs>
                        <a:gs pos="50000">
                          <a:srgbClr val="CC66FF">
                            <a:tint val="44500"/>
                            <a:satMod val="160000"/>
                          </a:srgbClr>
                        </a:gs>
                        <a:gs pos="100000">
                          <a:srgbClr val="CC66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989">
                <a:tc rowSpan="3"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28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/>
                        <a:t>บ่อ</a:t>
                      </a:r>
                      <a:r>
                        <a:rPr lang="th-TH" sz="2800" dirty="0" smtClean="0"/>
                        <a:t>ควบคุม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/>
                        <a:t>(ไม่</a:t>
                      </a:r>
                      <a:r>
                        <a:rPr lang="th-TH" sz="2800" dirty="0"/>
                        <a:t>มี</a:t>
                      </a:r>
                      <a:r>
                        <a:rPr lang="th-TH" sz="2800" dirty="0" smtClean="0"/>
                        <a:t>พืช)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tint val="66000"/>
                            <a:satMod val="160000"/>
                          </a:srgbClr>
                        </a:gs>
                        <a:gs pos="50000">
                          <a:srgbClr val="CC66FF">
                            <a:tint val="44500"/>
                            <a:satMod val="160000"/>
                          </a:srgbClr>
                        </a:gs>
                        <a:gs pos="100000">
                          <a:srgbClr val="CC66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8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tint val="66000"/>
                            <a:satMod val="160000"/>
                          </a:srgbClr>
                        </a:gs>
                        <a:gs pos="50000">
                          <a:srgbClr val="CC66FF">
                            <a:tint val="44500"/>
                            <a:satMod val="160000"/>
                          </a:srgbClr>
                        </a:gs>
                        <a:gs pos="100000">
                          <a:srgbClr val="CC66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           </a:t>
                      </a: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145.50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tint val="66000"/>
                            <a:satMod val="160000"/>
                          </a:srgbClr>
                        </a:gs>
                        <a:gs pos="50000">
                          <a:srgbClr val="CC66FF">
                            <a:tint val="44500"/>
                            <a:satMod val="160000"/>
                          </a:srgbClr>
                        </a:gs>
                        <a:gs pos="100000">
                          <a:srgbClr val="CC66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8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141.83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tint val="66000"/>
                            <a:satMod val="160000"/>
                          </a:srgbClr>
                        </a:gs>
                        <a:gs pos="50000">
                          <a:srgbClr val="CC66FF">
                            <a:tint val="44500"/>
                            <a:satMod val="160000"/>
                          </a:srgbClr>
                        </a:gs>
                        <a:gs pos="100000">
                          <a:srgbClr val="CC66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89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tint val="66000"/>
                            <a:satMod val="160000"/>
                          </a:srgbClr>
                        </a:gs>
                        <a:gs pos="50000">
                          <a:srgbClr val="CC66FF">
                            <a:tint val="44500"/>
                            <a:satMod val="160000"/>
                          </a:srgbClr>
                        </a:gs>
                        <a:gs pos="100000">
                          <a:srgbClr val="CC66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           </a:t>
                      </a: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150.00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tint val="66000"/>
                            <a:satMod val="160000"/>
                          </a:srgbClr>
                        </a:gs>
                        <a:gs pos="50000">
                          <a:srgbClr val="CC66FF">
                            <a:tint val="44500"/>
                            <a:satMod val="160000"/>
                          </a:srgbClr>
                        </a:gs>
                        <a:gs pos="100000">
                          <a:srgbClr val="CC66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tint val="66000"/>
                            <a:satMod val="160000"/>
                          </a:srgbClr>
                        </a:gs>
                        <a:gs pos="50000">
                          <a:srgbClr val="CC66FF">
                            <a:tint val="44500"/>
                            <a:satMod val="160000"/>
                          </a:srgbClr>
                        </a:gs>
                        <a:gs pos="100000">
                          <a:srgbClr val="CC66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           </a:t>
                      </a: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130.00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tint val="66000"/>
                            <a:satMod val="160000"/>
                          </a:srgbClr>
                        </a:gs>
                        <a:gs pos="50000">
                          <a:srgbClr val="CC66FF">
                            <a:tint val="44500"/>
                            <a:satMod val="160000"/>
                          </a:srgbClr>
                        </a:gs>
                        <a:gs pos="100000">
                          <a:srgbClr val="CC66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4356" y="1500174"/>
            <a:ext cx="74295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ตาราง</a:t>
            </a:r>
            <a:r>
              <a:rPr lang="th-TH" sz="2800" b="1" dirty="0" smtClean="0">
                <a:latin typeface="Angsana New" pitchFamily="18" charset="-34"/>
                <a:ea typeface="Calibri" pitchFamily="34" charset="0"/>
                <a:cs typeface="Angsana New" pitchFamily="18" charset="-34"/>
              </a:rPr>
              <a:t>ที่ </a:t>
            </a:r>
            <a:r>
              <a:rPr lang="en-US" sz="2800" b="1" dirty="0" smtClean="0">
                <a:latin typeface="Angsana New" pitchFamily="18" charset="-34"/>
                <a:ea typeface="Calibri" pitchFamily="34" charset="0"/>
                <a:cs typeface="Angsana New" pitchFamily="18" charset="-34"/>
              </a:rPr>
              <a:t>4.2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</a:t>
            </a:r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แสดงผลการตรวจวิเคราะห์ค่าบีโอดีหลังการบำบัด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174" y="928670"/>
            <a:ext cx="3786214" cy="500066"/>
          </a:xfrm>
          <a:prstGeom prst="rect">
            <a:avLst/>
          </a:prstGeom>
          <a:solidFill>
            <a:srgbClr val="00FF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ct val="0"/>
              </a:spcBef>
              <a:defRPr/>
            </a:pP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คุณภาพน้ำหลังการบำบัด</a:t>
            </a:r>
            <a:endParaRPr lang="en-US" sz="28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4.3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ผลการตรวจวิเคราะห์คุณภาพน้ำ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4282" y="1714488"/>
          <a:ext cx="8742330" cy="492922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51413"/>
                <a:gridCol w="1399813"/>
                <a:gridCol w="2695552"/>
                <a:gridCol w="2695552"/>
              </a:tblGrid>
              <a:tr h="5428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หน่วยการทดลอง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จุดเก็บน้ำ</a:t>
                      </a: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(จุดที่)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latin typeface="Angsana New" pitchFamily="18" charset="-34"/>
                          <a:cs typeface="Angsana New" pitchFamily="18" charset="-34"/>
                        </a:rPr>
                        <a:t>การตรวจวิเคราะห์ค่าของแข็งแขวนลอย</a:t>
                      </a:r>
                      <a:endParaRPr lang="en-US" sz="28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9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ปริมาณ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ของแข็ง         แขวนลอย(</a:t>
                      </a: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มิลลิกรัม/ลิตร)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ค่าเฉลี่ยปริมาณ</a:t>
                      </a: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ของแข็ง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แขวนลอย</a:t>
                      </a:r>
                      <a:r>
                        <a:rPr lang="th-TH" sz="2800" b="1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มิลลิกรัม/ลิตร)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542882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8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บ่อทดลอง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(มีพืช)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  40.00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46.66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428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  55.00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8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  45.00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882">
                <a:tc rowSpan="3"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บ่อ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(ไม่</a:t>
                      </a: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มี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พืช)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160.00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h-TH" sz="28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140.00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428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8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135.00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8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8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125.00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5194" y="928670"/>
            <a:ext cx="84296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ตารางที่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4.3  </a:t>
            </a:r>
            <a:r>
              <a:rPr kumimoji="0" lang="th-TH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แสดงผลการตรวจวิเคราะห์ค่าของแข็งแขวนลอยหลังการบำบั</a:t>
            </a:r>
            <a:r>
              <a:rPr kumimoji="0" lang="th-TH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ด  </a:t>
            </a:r>
            <a:endParaRPr kumimoji="0" lang="th-TH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4.3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ผลการตรวจวิเคราะห์คุณภาพน้ำ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51250" y="1156431"/>
            <a:ext cx="66367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ตารางที่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4.4</a:t>
            </a: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 แสดงผลการตรวจวิเคราะห์ค่าไนโตรเจนหลังการบำบัด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2" y="1928802"/>
          <a:ext cx="8715436" cy="471491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78859"/>
                <a:gridCol w="1610460"/>
                <a:gridCol w="2193311"/>
                <a:gridCol w="2732806"/>
              </a:tblGrid>
              <a:tr h="5238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หน่วยการทดลอง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จุดเก็บน้ำ</a:t>
                      </a: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(จุดที่)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การตรวจวิเคราะห์ค่าไนโตรเจน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7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ปริมาณไนโตรเจน</a:t>
                      </a: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(มิลลิกรัม/ลิตร)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ค่าเฉลี่ยปริมาณไนโตรเจน</a:t>
                      </a: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(มิลลิกรัม/ลิตร)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523879">
                <a:tc rowSpan="3"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บ่อ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ทดลอง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(มีพืช)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0.27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dirty="0" smtClean="0">
                          <a:latin typeface="Angsana New" pitchFamily="18" charset="-34"/>
                          <a:cs typeface="Angsana New" pitchFamily="18" charset="-34"/>
                        </a:rPr>
                        <a:t>0.26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23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8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0.26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8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0.24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879">
                <a:tc rowSpan="3"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บ่อ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(ไม่</a:t>
                      </a: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มี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พืช)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8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0.78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0.83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23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8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0.85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3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0.87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endParaRPr lang="th-TH" sz="3600" b="1" dirty="0" smtClean="0"/>
          </a:p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4.3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ผลการตรวจวิเคราะห์คุณภาพน้ำ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4282" y="1928804"/>
          <a:ext cx="8715437" cy="47149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65552"/>
                <a:gridCol w="1342874"/>
                <a:gridCol w="2123931"/>
                <a:gridCol w="2783080"/>
              </a:tblGrid>
              <a:tr h="50516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หน่วยการทดลอง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จุดเก็บน้ำ</a:t>
                      </a: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(จุดที่)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การตรวจวิเคราะห์ค่าฟอสฟอรัส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8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ปริมาณฟอสฟอรัส</a:t>
                      </a: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(มิลลิกรัม/ลิตร)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ค่าเฉลี่ยปริมาณ</a:t>
                      </a: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ฟอสฟอรัส</a:t>
                      </a:r>
                      <a:endParaRPr lang="en-US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(มิลลิกรัม/ลิตร)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50516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บ่อ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ทดลอง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(มีพืช)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0.27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0.26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05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0.26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5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8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0.24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516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บ่อ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ควบคุม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(ไม่</a:t>
                      </a:r>
                      <a:r>
                        <a:rPr lang="th-TH" sz="2800" dirty="0">
                          <a:latin typeface="Angsana New" pitchFamily="18" charset="-34"/>
                          <a:cs typeface="Angsana New" pitchFamily="18" charset="-34"/>
                        </a:rPr>
                        <a:t>มี</a:t>
                      </a:r>
                      <a:r>
                        <a:rPr lang="th-TH" sz="2800" dirty="0" smtClean="0">
                          <a:latin typeface="Angsana New" pitchFamily="18" charset="-34"/>
                          <a:cs typeface="Angsana New" pitchFamily="18" charset="-34"/>
                        </a:rPr>
                        <a:t>พืช)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en-US" sz="28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0.78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0.83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05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en-US" sz="28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0.85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5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en-US" sz="28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Angsana New" pitchFamily="18" charset="-34"/>
                          <a:cs typeface="Angsana New" pitchFamily="18" charset="-34"/>
                        </a:rPr>
                        <a:t>0.87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2844" y="1201151"/>
            <a:ext cx="6726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ตารางที่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4.5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 แสดงผลการตรวจวิเคราะห์ค่าฟอสฟอรัสหลังการบำบัด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4.4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ประสิทธิภาพของระบบบึงประดิษฐ์ในการบำบัดน้ำเสียชุมชน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1023" y="1194571"/>
            <a:ext cx="8872366" cy="5163387"/>
            <a:chOff x="142844" y="1071546"/>
            <a:chExt cx="8872366" cy="5163387"/>
          </a:xfrm>
        </p:grpSpPr>
        <p:sp>
          <p:nvSpPr>
            <p:cNvPr id="3" name="Rectangle 2"/>
            <p:cNvSpPr/>
            <p:nvPr/>
          </p:nvSpPr>
          <p:spPr>
            <a:xfrm>
              <a:off x="142844" y="2817993"/>
              <a:ext cx="3929090" cy="1571636"/>
            </a:xfrm>
            <a:prstGeom prst="rect">
              <a:avLst/>
            </a:prstGeom>
            <a:solidFill>
              <a:srgbClr val="66FF33"/>
            </a:solidFill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>
                <a:spcBef>
                  <a:spcPct val="0"/>
                </a:spcBef>
                <a:defRPr/>
              </a:pPr>
              <a:endParaRPr lang="th-TH" sz="3200" b="1" dirty="0" smtClean="0">
                <a:latin typeface="Angsana New" pitchFamily="18" charset="-34"/>
                <a:cs typeface="Angsana New" pitchFamily="18" charset="-34"/>
              </a:endParaRPr>
            </a:p>
            <a:p>
              <a:pPr marL="0" lvl="1" algn="ctr">
                <a:spcBef>
                  <a:spcPct val="0"/>
                </a:spcBef>
                <a:defRPr/>
              </a:pPr>
              <a:r>
                <a:rPr lang="th-TH" sz="3000" b="1" dirty="0" smtClean="0">
                  <a:latin typeface="Angsana New" pitchFamily="18" charset="-34"/>
                  <a:cs typeface="Angsana New" pitchFamily="18" charset="-34"/>
                </a:rPr>
                <a:t>ประสิทธิภาพของระบบบึงประดิษฐ์</a:t>
              </a:r>
              <a:r>
                <a:rPr lang="en-US" sz="3000" b="1" dirty="0" smtClean="0">
                  <a:latin typeface="Angsana New" pitchFamily="18" charset="-34"/>
                  <a:cs typeface="Angsana New" pitchFamily="18" charset="-34"/>
                </a:rPr>
                <a:t>             </a:t>
              </a:r>
              <a:r>
                <a:rPr lang="th-TH" sz="3000" b="1" dirty="0" smtClean="0">
                  <a:latin typeface="Angsana New" pitchFamily="18" charset="-34"/>
                  <a:cs typeface="Angsana New" pitchFamily="18" charset="-34"/>
                </a:rPr>
                <a:t>ในการบำบัดน้ำเสียชุมชน</a:t>
              </a:r>
            </a:p>
            <a:p>
              <a:pPr marL="0" lvl="1" algn="ctr">
                <a:spcBef>
                  <a:spcPct val="0"/>
                </a:spcBef>
                <a:defRPr/>
              </a:pPr>
              <a:endParaRPr lang="en-US" sz="2800" b="1" kern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86314" y="1071546"/>
              <a:ext cx="4143404" cy="64294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>
                <a:spcBef>
                  <a:spcPct val="0"/>
                </a:spcBef>
                <a:defRPr/>
              </a:pPr>
              <a:r>
                <a:rPr lang="th-TH" sz="2800" b="1" dirty="0" smtClean="0">
                  <a:latin typeface="Angsana New" pitchFamily="18" charset="-34"/>
                  <a:cs typeface="Angsana New" pitchFamily="18" charset="-34"/>
                </a:rPr>
                <a:t>ประสิทธิภาพการบำบัดบีโอดี </a:t>
              </a:r>
              <a:endParaRPr lang="en-US" sz="2800" b="1" kern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86314" y="2598638"/>
              <a:ext cx="4214842" cy="642942"/>
            </a:xfrm>
            <a:prstGeom prst="rect">
              <a:avLst/>
            </a:prstGeom>
            <a:solidFill>
              <a:srgbClr val="FF66CC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>
                <a:spcBef>
                  <a:spcPct val="0"/>
                </a:spcBef>
                <a:defRPr/>
              </a:pPr>
              <a:r>
                <a:rPr lang="th-TH" sz="2800" b="1" dirty="0" smtClean="0">
                  <a:latin typeface="Angsana New" pitchFamily="18" charset="-34"/>
                  <a:cs typeface="Angsana New" pitchFamily="18" charset="-34"/>
                </a:rPr>
                <a:t>ประสิทธิภาพการบำบัดของแข็งแขวนลอย</a:t>
              </a:r>
              <a:endParaRPr lang="en-US" sz="2800" b="1" kern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86314" y="4143380"/>
              <a:ext cx="4214842" cy="642942"/>
            </a:xfrm>
            <a:prstGeom prst="rect">
              <a:avLst/>
            </a:prstGeom>
            <a:solidFill>
              <a:srgbClr val="CC66FF"/>
            </a:solidFill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>
                <a:spcBef>
                  <a:spcPct val="0"/>
                </a:spcBef>
                <a:defRPr/>
              </a:pPr>
              <a:r>
                <a:rPr lang="th-TH" sz="2800" b="1" dirty="0" smtClean="0">
                  <a:latin typeface="Angsana New" pitchFamily="18" charset="-34"/>
                  <a:cs typeface="Angsana New" pitchFamily="18" charset="-34"/>
                </a:rPr>
                <a:t>ประสิทธิภาพการบำบัดไนโตรเจน</a:t>
              </a:r>
              <a:endParaRPr lang="en-US" sz="2800" b="1" kern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00368" y="5591991"/>
              <a:ext cx="4214842" cy="642942"/>
            </a:xfrm>
            <a:prstGeom prst="rect">
              <a:avLst/>
            </a:prstGeom>
            <a:solidFill>
              <a:srgbClr val="CC99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>
                <a:spcBef>
                  <a:spcPct val="0"/>
                </a:spcBef>
                <a:defRPr/>
              </a:pPr>
              <a:r>
                <a:rPr lang="th-TH" sz="2800" b="1" dirty="0" smtClean="0">
                  <a:latin typeface="Angsana New" pitchFamily="18" charset="-34"/>
                  <a:cs typeface="Angsana New" pitchFamily="18" charset="-34"/>
                </a:rPr>
                <a:t>ประสิทธิภาพการบำบัดฟอสฟอรัส</a:t>
              </a:r>
              <a:endParaRPr lang="en-US" sz="2800" b="1" kern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H="1">
              <a:off x="2073449" y="3643122"/>
              <a:ext cx="4591089" cy="21027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357686" y="1357298"/>
              <a:ext cx="428628" cy="1588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357686" y="5947593"/>
              <a:ext cx="428628" cy="1588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357686" y="4469473"/>
              <a:ext cx="428628" cy="1588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357686" y="2897837"/>
              <a:ext cx="428628" cy="1588"/>
            </a:xfrm>
            <a:prstGeom prst="straightConnector1">
              <a:avLst/>
            </a:prstGeom>
            <a:ln>
              <a:solidFill>
                <a:srgbClr val="00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71934" y="3615670"/>
              <a:ext cx="285752" cy="1588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1.4 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ขอบเขตการศึกษา</a:t>
            </a:r>
            <a:endParaRPr lang="en-US" sz="36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1517" y="1071546"/>
            <a:ext cx="8630551" cy="5429288"/>
            <a:chOff x="281517" y="1071546"/>
            <a:chExt cx="8630551" cy="5429288"/>
          </a:xfrm>
        </p:grpSpPr>
        <p:sp>
          <p:nvSpPr>
            <p:cNvPr id="9" name="Rectangle 8"/>
            <p:cNvSpPr/>
            <p:nvPr/>
          </p:nvSpPr>
          <p:spPr>
            <a:xfrm>
              <a:off x="3500430" y="1071546"/>
              <a:ext cx="5357850" cy="857256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FF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ระบบบำบัดน้ำเสียแบบบึงประดิษฐ์  ประเภทน้ำไหลบนผิวดิน (ขนาดบ่อ กว้าง </a:t>
              </a:r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0.5 </a:t>
              </a:r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เมตร ยาว </a:t>
              </a:r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2.0</a:t>
              </a:r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 เมตร ลึก </a:t>
              </a:r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0.6 </a:t>
              </a:r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ea typeface="Arial" pitchFamily="34" charset="0"/>
                  <a:cs typeface="Angsana New" pitchFamily="18" charset="-34"/>
                </a:rPr>
                <a:t>เมตร)</a:t>
              </a:r>
              <a:endPara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00430" y="3398506"/>
              <a:ext cx="5357850" cy="785818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FF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พุทธรักษาดอกสีแดง และตาลปัตรฤาษี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13877" y="5643578"/>
              <a:ext cx="5357850" cy="857256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FF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ตรวจคุณภาพน้ำโดยวิธีทางเคมี </a:t>
              </a:r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                                                     </a:t>
              </a:r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บีโอดี     ของแข็งแขวนลอย</a:t>
              </a:r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  </a:t>
              </a:r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ไนโตรเจน    ฟอสฟอรัส</a:t>
              </a:r>
              <a:endParaRPr lang="en-US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82780" y="4527464"/>
              <a:ext cx="5429288" cy="785818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FF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lvl="0" algn="ctr"/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ระยะเวลากักพักชลศาสตร์  </a:t>
              </a:r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9</a:t>
              </a:r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วัน</a:t>
              </a:r>
              <a:endPara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1517" y="2928934"/>
              <a:ext cx="2143108" cy="107157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ขอบเขตการศึกษา</a:t>
              </a:r>
              <a:endPara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642910" y="3786190"/>
              <a:ext cx="4572032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928926" y="1496976"/>
              <a:ext cx="57150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928926" y="3799838"/>
              <a:ext cx="57150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928926" y="4929198"/>
              <a:ext cx="57150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928926" y="2643182"/>
              <a:ext cx="57150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928926" y="6089052"/>
              <a:ext cx="571504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28860" y="3501276"/>
              <a:ext cx="500066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8"/>
            <p:cNvSpPr/>
            <p:nvPr/>
          </p:nvSpPr>
          <p:spPr>
            <a:xfrm>
              <a:off x="3500430" y="2245048"/>
              <a:ext cx="5357850" cy="857256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FF66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น้ำเสียชุมชนแม่</a:t>
              </a:r>
              <a:r>
                <a:rPr lang="th-TH" sz="2400" b="1" dirty="0" err="1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หรั่งงอก</a:t>
              </a:r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งาม</a:t>
              </a:r>
              <a:endPara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(แต่ละบ่อมีปริมาณ </a:t>
              </a:r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150</a:t>
              </a:r>
              <a:r>
                <a:rPr lang="th-TH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 ลิตร) </a:t>
              </a:r>
              <a:endPara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4.4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ประสิทธิภาพของระบบบึงประดิษฐ์ในการบำบัดน้ำเสียชุมชน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0298" y="1000108"/>
            <a:ext cx="4143404" cy="642942"/>
          </a:xfrm>
          <a:prstGeom prst="rect">
            <a:avLst/>
          </a:prstGeom>
          <a:solidFill>
            <a:srgbClr val="00B0F0"/>
          </a:solidFill>
          <a:ln>
            <a:solidFill>
              <a:srgbClr val="00CC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ct val="0"/>
              </a:spcBef>
              <a:defRPr/>
            </a:pP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ประสิทธิภาพการบำบัดบีโอดี </a:t>
            </a:r>
            <a:endParaRPr lang="en-US" sz="28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7" name="แผนภูมิ 1"/>
          <p:cNvGraphicFramePr/>
          <p:nvPr/>
        </p:nvGraphicFramePr>
        <p:xfrm>
          <a:off x="214282" y="1785926"/>
          <a:ext cx="871543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4.4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ประสิทธิภาพของระบบบึงประดิษฐ์ในการบำบัดน้ำเสียชุมชน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5984" y="928670"/>
            <a:ext cx="4429156" cy="571504"/>
          </a:xfrm>
          <a:prstGeom prst="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ct val="0"/>
              </a:spcBef>
              <a:defRPr/>
            </a:pP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ประสิทธิภาพการบำบัดของแข็งแขวนลอย</a:t>
            </a:r>
            <a:endParaRPr lang="en-US" sz="28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8" name="แผนภูมิ 2"/>
          <p:cNvGraphicFramePr/>
          <p:nvPr/>
        </p:nvGraphicFramePr>
        <p:xfrm>
          <a:off x="214282" y="1643050"/>
          <a:ext cx="871543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4.4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ประสิทธิภาพของระบบบึงประดิษฐ์ในการบำบัดน้ำเสียชุมชน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8860" y="1071546"/>
            <a:ext cx="4214842" cy="571504"/>
          </a:xfrm>
          <a:prstGeom prst="rect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ct val="0"/>
              </a:spcBef>
              <a:defRPr/>
            </a:pP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ประสิทธิภาพการบำบัดไนโตรเจน</a:t>
            </a:r>
            <a:endParaRPr lang="en-US" sz="28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8" name="แผนภูมิ 3"/>
          <p:cNvGraphicFramePr/>
          <p:nvPr/>
        </p:nvGraphicFramePr>
        <p:xfrm>
          <a:off x="214282" y="1857364"/>
          <a:ext cx="871543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4.4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ประสิทธิภาพของระบบบึงประดิษฐ์ในการบำบัดน้ำเสียชุมชน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8860" y="1000108"/>
            <a:ext cx="4214842" cy="642942"/>
          </a:xfrm>
          <a:prstGeom prst="rect">
            <a:avLst/>
          </a:prstGeom>
          <a:solidFill>
            <a:srgbClr val="CC990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ct val="0"/>
              </a:spcBef>
              <a:defRPr/>
            </a:pP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ประสิทธิภาพการบำบัดฟอสฟอรัส</a:t>
            </a:r>
            <a:endParaRPr lang="en-US" sz="28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7" name="แผนภูมิ 4"/>
          <p:cNvGraphicFramePr/>
          <p:nvPr/>
        </p:nvGraphicFramePr>
        <p:xfrm>
          <a:off x="214282" y="1857364"/>
          <a:ext cx="878687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4.5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อภิปรายผล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1932" y="1214422"/>
            <a:ext cx="84433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ตารางที่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4.10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 </a:t>
            </a:r>
            <a:r>
              <a:rPr kumimoji="0" lang="th-TH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แสดงประสิทธิภาพของระบบบึงประดิษฐ์ในการบำบัดน้ำเสียชุมชน</a:t>
            </a:r>
            <a:endParaRPr kumimoji="0" lang="th-TH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20" y="2071678"/>
          <a:ext cx="8643997" cy="458638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57819"/>
                <a:gridCol w="2743089"/>
                <a:gridCol w="2743089"/>
              </a:tblGrid>
              <a:tr h="8413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cs typeface="+mj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cs typeface="+mj-cs"/>
                        </a:rPr>
                        <a:t>พารามิเตอร์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cs typeface="+mj-cs"/>
                        </a:rPr>
                        <a:t>ประสิทธิภาพการ</a:t>
                      </a:r>
                      <a:r>
                        <a:rPr lang="th-TH" sz="2800" b="1" dirty="0" smtClean="0">
                          <a:cs typeface="+mj-cs"/>
                        </a:rPr>
                        <a:t>บำบัด</a:t>
                      </a:r>
                      <a:r>
                        <a:rPr lang="th-TH" sz="2800" b="1" baseline="0" dirty="0">
                          <a:cs typeface="+mj-cs"/>
                        </a:rPr>
                        <a:t> </a:t>
                      </a:r>
                      <a:r>
                        <a:rPr lang="th-TH" sz="2800" b="1" dirty="0" smtClean="0">
                          <a:cs typeface="+mj-cs"/>
                        </a:rPr>
                        <a:t>(</a:t>
                      </a:r>
                      <a:r>
                        <a:rPr lang="th-TH" sz="2800" b="1" dirty="0">
                          <a:cs typeface="+mj-cs"/>
                        </a:rPr>
                        <a:t>ร้อย</a:t>
                      </a:r>
                      <a:r>
                        <a:rPr lang="th-TH" sz="2800" b="1" dirty="0" smtClean="0">
                          <a:cs typeface="+mj-cs"/>
                        </a:rPr>
                        <a:t>ละ)</a:t>
                      </a:r>
                      <a:r>
                        <a:rPr lang="en-US" sz="2800" b="1" dirty="0" smtClean="0">
                          <a:cs typeface="+mj-cs"/>
                        </a:rPr>
                        <a:t>                        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2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cs typeface="+mj-cs"/>
                        </a:rPr>
                        <a:t>บ่อ</a:t>
                      </a:r>
                      <a:r>
                        <a:rPr lang="th-TH" sz="2800" b="1" dirty="0" smtClean="0">
                          <a:cs typeface="+mj-cs"/>
                        </a:rPr>
                        <a:t>ทดลองที่มี</a:t>
                      </a:r>
                      <a:r>
                        <a:rPr lang="th-TH" sz="2800" b="1" dirty="0">
                          <a:cs typeface="+mj-cs"/>
                        </a:rPr>
                        <a:t>พืช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cs typeface="+mj-cs"/>
                        </a:rPr>
                        <a:t>บ่อควบคุมที่ไม่มีพืช</a:t>
                      </a:r>
                      <a:endParaRPr lang="en-US" sz="2800" b="1" dirty="0">
                        <a:latin typeface="Angsana New" pitchFamily="18" charset="-34"/>
                        <a:ea typeface="Calibri"/>
                        <a:cs typeface="+mj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7907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baseline="0" dirty="0" smtClean="0"/>
                        <a:t>         </a:t>
                      </a:r>
                      <a:r>
                        <a:rPr lang="th-TH" sz="2800" dirty="0" smtClean="0"/>
                        <a:t>บี</a:t>
                      </a:r>
                      <a:r>
                        <a:rPr lang="th-TH" sz="2800" dirty="0"/>
                        <a:t>โอดี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99">
                            <a:tint val="66000"/>
                            <a:satMod val="160000"/>
                          </a:srgbClr>
                        </a:gs>
                        <a:gs pos="50000">
                          <a:srgbClr val="00FF99">
                            <a:tint val="44500"/>
                            <a:satMod val="160000"/>
                          </a:srgbClr>
                        </a:gs>
                        <a:gs pos="100000">
                          <a:srgbClr val="00FF99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b="0" dirty="0" smtClean="0">
                          <a:latin typeface="Angsana New" pitchFamily="18" charset="-34"/>
                          <a:cs typeface="Angsana New" pitchFamily="18" charset="-34"/>
                        </a:rPr>
                        <a:t>77.77</a:t>
                      </a:r>
                      <a:endParaRPr lang="th-TH" sz="2800" b="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99">
                            <a:tint val="66000"/>
                            <a:satMod val="160000"/>
                          </a:srgbClr>
                        </a:gs>
                        <a:gs pos="50000">
                          <a:srgbClr val="00FF99">
                            <a:tint val="44500"/>
                            <a:satMod val="160000"/>
                          </a:srgbClr>
                        </a:gs>
                        <a:gs pos="100000">
                          <a:srgbClr val="00FF99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>
                          <a:latin typeface="Angsana New" pitchFamily="18" charset="-34"/>
                          <a:cs typeface="Angsana New" pitchFamily="18" charset="-34"/>
                        </a:rPr>
                        <a:t>21.20</a:t>
                      </a:r>
                      <a:endParaRPr lang="en-US" sz="2800" b="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99">
                            <a:tint val="66000"/>
                            <a:satMod val="160000"/>
                          </a:srgbClr>
                        </a:gs>
                        <a:gs pos="50000">
                          <a:srgbClr val="00FF99">
                            <a:tint val="44500"/>
                            <a:satMod val="160000"/>
                          </a:srgbClr>
                        </a:gs>
                        <a:gs pos="100000">
                          <a:srgbClr val="00FF99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913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 smtClean="0"/>
                        <a:t>         ของแข็ง</a:t>
                      </a:r>
                      <a:r>
                        <a:rPr lang="th-TH" sz="2800" dirty="0"/>
                        <a:t>แขวนลอย</a:t>
                      </a:r>
                      <a:endParaRPr lang="en-US" sz="28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99">
                            <a:tint val="66000"/>
                            <a:satMod val="160000"/>
                          </a:srgbClr>
                        </a:gs>
                        <a:gs pos="50000">
                          <a:srgbClr val="00FF99">
                            <a:tint val="44500"/>
                            <a:satMod val="160000"/>
                          </a:srgbClr>
                        </a:gs>
                        <a:gs pos="100000">
                          <a:srgbClr val="00FF99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b="0" dirty="0" smtClean="0">
                          <a:latin typeface="Angsana New" pitchFamily="18" charset="-34"/>
                          <a:cs typeface="Angsana New" pitchFamily="18" charset="-34"/>
                        </a:rPr>
                        <a:t>73.33</a:t>
                      </a:r>
                      <a:endParaRPr lang="th-TH" sz="2800" b="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99">
                            <a:tint val="66000"/>
                            <a:satMod val="160000"/>
                          </a:srgbClr>
                        </a:gs>
                        <a:gs pos="50000">
                          <a:srgbClr val="00FF99">
                            <a:tint val="44500"/>
                            <a:satMod val="160000"/>
                          </a:srgbClr>
                        </a:gs>
                        <a:gs pos="100000">
                          <a:srgbClr val="00FF99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Angsana New" pitchFamily="18" charset="-34"/>
                          <a:cs typeface="Angsana New" pitchFamily="18" charset="-34"/>
                        </a:rPr>
                        <a:t> 20.00</a:t>
                      </a:r>
                      <a:endParaRPr lang="en-US" sz="2800" b="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99">
                            <a:tint val="66000"/>
                            <a:satMod val="160000"/>
                          </a:srgbClr>
                        </a:gs>
                        <a:gs pos="50000">
                          <a:srgbClr val="00FF99">
                            <a:tint val="44500"/>
                            <a:satMod val="160000"/>
                          </a:srgbClr>
                        </a:gs>
                        <a:gs pos="100000">
                          <a:srgbClr val="00FF99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8004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 smtClean="0"/>
                        <a:t>         ไนโตรเจน</a:t>
                      </a:r>
                      <a:endParaRPr lang="en-US" sz="2800" b="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99">
                            <a:tint val="66000"/>
                            <a:satMod val="160000"/>
                          </a:srgbClr>
                        </a:gs>
                        <a:gs pos="50000">
                          <a:srgbClr val="00FF99">
                            <a:tint val="44500"/>
                            <a:satMod val="160000"/>
                          </a:srgbClr>
                        </a:gs>
                        <a:gs pos="100000">
                          <a:srgbClr val="00FF99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b="0" dirty="0" smtClean="0">
                          <a:latin typeface="Angsana New" pitchFamily="18" charset="-34"/>
                          <a:cs typeface="Angsana New" pitchFamily="18" charset="-34"/>
                        </a:rPr>
                        <a:t>71.13</a:t>
                      </a:r>
                      <a:endParaRPr lang="en-US" sz="2800" b="0" dirty="0" smtClean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99">
                            <a:tint val="66000"/>
                            <a:satMod val="160000"/>
                          </a:srgbClr>
                        </a:gs>
                        <a:gs pos="50000">
                          <a:srgbClr val="00FF99">
                            <a:tint val="44500"/>
                            <a:satMod val="160000"/>
                          </a:srgbClr>
                        </a:gs>
                        <a:gs pos="100000">
                          <a:srgbClr val="00FF99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Angsana New" pitchFamily="18" charset="-34"/>
                          <a:cs typeface="Angsana New" pitchFamily="18" charset="-34"/>
                        </a:rPr>
                        <a:t> 11.13</a:t>
                      </a:r>
                      <a:endParaRPr lang="en-US" sz="2800" b="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99">
                            <a:tint val="66000"/>
                            <a:satMod val="160000"/>
                          </a:srgbClr>
                        </a:gs>
                        <a:gs pos="50000">
                          <a:srgbClr val="00FF99">
                            <a:tint val="44500"/>
                            <a:satMod val="160000"/>
                          </a:srgbClr>
                        </a:gs>
                        <a:gs pos="100000">
                          <a:srgbClr val="00FF99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79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         ฟอสฟอรัส</a:t>
                      </a:r>
                      <a:endParaRPr lang="en-US" sz="2800" dirty="0" smtClean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99">
                            <a:tint val="66000"/>
                            <a:satMod val="160000"/>
                          </a:srgbClr>
                        </a:gs>
                        <a:gs pos="50000">
                          <a:srgbClr val="00FF99">
                            <a:tint val="44500"/>
                            <a:satMod val="160000"/>
                          </a:srgbClr>
                        </a:gs>
                        <a:gs pos="100000">
                          <a:srgbClr val="00FF99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b="0" dirty="0" smtClean="0">
                          <a:latin typeface="Angsana New" pitchFamily="18" charset="-34"/>
                          <a:cs typeface="Angsana New" pitchFamily="18" charset="-34"/>
                        </a:rPr>
                        <a:t>72.63</a:t>
                      </a:r>
                      <a:endParaRPr lang="th-TH" sz="2800" b="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99">
                            <a:tint val="66000"/>
                            <a:satMod val="160000"/>
                          </a:srgbClr>
                        </a:gs>
                        <a:gs pos="50000">
                          <a:srgbClr val="00FF99">
                            <a:tint val="44500"/>
                            <a:satMod val="160000"/>
                          </a:srgbClr>
                        </a:gs>
                        <a:gs pos="100000">
                          <a:srgbClr val="00FF99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Angsana New" pitchFamily="18" charset="-34"/>
                          <a:cs typeface="Angsana New" pitchFamily="18" charset="-34"/>
                        </a:rPr>
                        <a:t> 16.63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F99">
                            <a:tint val="66000"/>
                            <a:satMod val="160000"/>
                          </a:srgbClr>
                        </a:gs>
                        <a:gs pos="50000">
                          <a:srgbClr val="00FF99">
                            <a:tint val="44500"/>
                            <a:satMod val="160000"/>
                          </a:srgbClr>
                        </a:gs>
                        <a:gs pos="100000">
                          <a:srgbClr val="00FF99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4.5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อภิปรายผล</a:t>
            </a:r>
          </a:p>
        </p:txBody>
      </p:sp>
      <p:sp>
        <p:nvSpPr>
          <p:cNvPr id="9" name="Rectangle 8"/>
          <p:cNvSpPr/>
          <p:nvPr/>
        </p:nvSpPr>
        <p:spPr>
          <a:xfrm>
            <a:off x="857224" y="1142984"/>
            <a:ext cx="7858180" cy="1071570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ค่าบีโอดี ร้อยละ </a:t>
            </a:r>
            <a:r>
              <a:rPr lang="en-US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77.77 </a:t>
            </a: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จากบ่อทดลองที่มีพืช</a:t>
            </a:r>
            <a:r>
              <a:rPr lang="en-US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กับค่าบีโอดี ร้อยละ </a:t>
            </a:r>
            <a:r>
              <a:rPr lang="en-US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21.20 </a:t>
            </a: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จากบ่อควบคุมที่ไม่มีพืช ตามลำดับ พบว่าแตกต่างกัน ร้อยละ </a:t>
            </a:r>
            <a:r>
              <a:rPr lang="en-US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56.57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3156" y="2528442"/>
            <a:ext cx="7858180" cy="1071570"/>
          </a:xfrm>
          <a:prstGeom prst="rect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en-US" sz="2800" dirty="0" smtClean="0">
              <a:solidFill>
                <a:schemeClr val="tx1"/>
              </a:solidFill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  <a:p>
            <a:pPr marL="0" lvl="1"/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ค่าของแข็งแขวนลอย ร้อยละ </a:t>
            </a: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73.33 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จากบ่อทดลองที่มีพืชกับค่าของแข็งแขวนลอย ร้อยละ </a:t>
            </a: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20.00  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จากบ่อควบคุมที่ไม่มีพืช ตามลำดับ พบว่าแตกต่างกันร้อยละ </a:t>
            </a: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53.33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3156" y="3986436"/>
            <a:ext cx="7858180" cy="107157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ค่าไนโตรเจน ร้อยละ</a:t>
            </a: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 71.13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จากบ่อทดลองที่มีพืช</a:t>
            </a: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กับค่าไนโตรเจน ร้อยละ </a:t>
            </a: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11.13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จากบ่อควบคุมที่ไม่มีพืช ตามลำดับ พบว่าแตกต่างกัน  ร้อยละ </a:t>
            </a: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60.00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7224" y="5429264"/>
            <a:ext cx="7858180" cy="107157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en-US" sz="2800" dirty="0" smtClean="0">
              <a:solidFill>
                <a:schemeClr val="tx1"/>
              </a:solidFill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  <a:p>
            <a:pPr marL="0" lvl="1"/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ค่าฟอสฟอรัส ร้อยละ</a:t>
            </a: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 72.63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 จากบ่อทดลองที่มีพืชกับค่าฟอสฟอรัส ร้อยละ</a:t>
            </a: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 12.63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 จากบ่อควบคุมที่ไม่มีพืช ตามลำดับ พบว่าแตกต่างกัน ร้อยละ </a:t>
            </a: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60.00</a:t>
            </a:r>
            <a:endParaRPr lang="en-US" sz="2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0" lvl="1"/>
            <a:endParaRPr lang="en-US" sz="2800" dirty="0" smtClean="0">
              <a:solidFill>
                <a:schemeClr val="tx1"/>
              </a:solidFill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2844" y="1500174"/>
            <a:ext cx="642910" cy="357190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68816" y="5857892"/>
            <a:ext cx="642910" cy="357190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43942" y="4342528"/>
            <a:ext cx="642910" cy="357190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40680" y="2857496"/>
            <a:ext cx="642910" cy="357190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78" y="2214554"/>
            <a:ext cx="3214710" cy="1928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5.1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สรุปผล</a:t>
            </a:r>
          </a:p>
          <a:p>
            <a:pPr>
              <a:buNone/>
            </a:pP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.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2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ข้อเสนอแนะ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3600" dirty="0" smtClean="0">
              <a:cs typeface="+mj-cs"/>
            </a:endParaRPr>
          </a:p>
          <a:p>
            <a:pPr>
              <a:buNone/>
            </a:pPr>
            <a:endParaRPr lang="en-US" sz="3600" dirty="0">
              <a:cs typeface="+mj-cs"/>
            </a:endParaRPr>
          </a:p>
        </p:txBody>
      </p:sp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66FFFF"/>
          </a:solidFill>
          <a:ln w="25400" cap="flat" cmpd="sng" algn="ctr">
            <a:solidFill>
              <a:srgbClr val="66FFFF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บทที่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  5  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สรุปผลและข้อเสนอแนะ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5.1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สรุปผล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74007" y="1785926"/>
            <a:ext cx="7612769" cy="3929090"/>
            <a:chOff x="819928" y="2071678"/>
            <a:chExt cx="7038220" cy="3071834"/>
          </a:xfrm>
        </p:grpSpPr>
        <p:sp>
          <p:nvSpPr>
            <p:cNvPr id="5" name="Rectangle 4"/>
            <p:cNvSpPr/>
            <p:nvPr/>
          </p:nvSpPr>
          <p:spPr>
            <a:xfrm>
              <a:off x="819928" y="2987763"/>
              <a:ext cx="1928826" cy="107157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/>
              <a:r>
                <a:rPr lang="th-TH" sz="3600" b="1" dirty="0" smtClean="0">
                  <a:latin typeface="Angsana New" pitchFamily="18" charset="-34"/>
                  <a:cs typeface="Angsana New" pitchFamily="18" charset="-34"/>
                </a:rPr>
                <a:t>สรุปผล</a:t>
              </a:r>
            </a:p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14744" y="4214818"/>
              <a:ext cx="4143404" cy="928694"/>
            </a:xfrm>
            <a:prstGeom prst="rect">
              <a:avLst/>
            </a:prstGeom>
            <a:solidFill>
              <a:srgbClr val="66FF33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ngsana New" pitchFamily="18" charset="-34"/>
                  <a:cs typeface="Angsana New" pitchFamily="18" charset="-34"/>
                </a:rPr>
                <a:t>2. </a:t>
              </a:r>
              <a:r>
                <a:rPr lang="th-TH" sz="2800" b="1" dirty="0" smtClean="0">
                  <a:latin typeface="Angsana New" pitchFamily="18" charset="-34"/>
                  <a:cs typeface="Angsana New" pitchFamily="18" charset="-34"/>
                </a:rPr>
                <a:t>ระบบบึงประดิษฐ์</a:t>
              </a:r>
              <a:endParaRPr lang="en-US" sz="2800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14744" y="2071678"/>
              <a:ext cx="4143404" cy="928694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0033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ngsana New" pitchFamily="18" charset="-34"/>
                  <a:cs typeface="Angsana New" pitchFamily="18" charset="-34"/>
                </a:rPr>
                <a:t>1. </a:t>
              </a:r>
              <a:r>
                <a:rPr lang="th-TH" sz="2800" b="1" dirty="0" smtClean="0">
                  <a:latin typeface="Angsana New" pitchFamily="18" charset="-34"/>
                  <a:cs typeface="Angsana New" pitchFamily="18" charset="-34"/>
                </a:rPr>
                <a:t>ประสิทธิภาพในการบำบัดน้ำเสียชุมชน</a:t>
              </a:r>
              <a:endParaRPr lang="en-US" sz="2800" b="1" dirty="0"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2178827" y="3607595"/>
              <a:ext cx="2214578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286116" y="4713574"/>
              <a:ext cx="428628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286116" y="2495622"/>
              <a:ext cx="428628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2774333" y="3654602"/>
            <a:ext cx="581028" cy="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5.1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สรุปผล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0298" y="1285860"/>
            <a:ext cx="4143404" cy="714380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ประสิทธิภาพในการบำบัดน้ำเสียชุมชน</a:t>
            </a:r>
            <a:endParaRPr lang="en-US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571472" y="2285992"/>
            <a:ext cx="79296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thaiDi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kumimoji="0" lang="th-TH" sz="240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ประสิทธิภาพการบำบัดน้ำเสียของบ่อทดลองที่มีพืช สูงกว่าบ่อควบคุมที่ไม่มีพืช  ในทุก                        ค่าความสกปรก คือ บีโอดี ร้อยละ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56.57</a:t>
            </a:r>
            <a:r>
              <a:rPr kumimoji="0" lang="th-TH" sz="240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ของแข็งแขวนลอย ร้อยละ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53.33 </a:t>
            </a:r>
            <a:r>
              <a:rPr kumimoji="0" lang="th-TH" sz="240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ฟอสฟอรัส                         ร้อยละ 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60.00</a:t>
            </a:r>
            <a:r>
              <a:rPr kumimoji="0" lang="th-TH" sz="240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ไนโตรเจน ร้อยละ </a:t>
            </a:r>
            <a:r>
              <a:rPr lang="th-TH" sz="2400" dirty="0" smtClean="0">
                <a:solidFill>
                  <a:srgbClr val="FF0066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60.00 และฟอสฟอรัส ร้อยละ  </a:t>
            </a:r>
            <a:r>
              <a:rPr lang="en-US" sz="2400" dirty="0" smtClean="0">
                <a:solidFill>
                  <a:srgbClr val="FF0066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60.00</a:t>
            </a:r>
            <a:r>
              <a:rPr kumimoji="0" lang="th-TH" sz="240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ดังนั้นการใช้พืช                      ในระบบบึงประดิษฐ์</a:t>
            </a:r>
            <a:r>
              <a:rPr kumimoji="0" lang="th-TH" sz="2400" i="0" u="none" strike="noStrike" cap="none" normalizeH="0" dirty="0" smtClean="0">
                <a:ln>
                  <a:noFill/>
                </a:ln>
                <a:solidFill>
                  <a:srgbClr val="FF0066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</a:t>
            </a:r>
            <a:r>
              <a:rPr kumimoji="0" lang="th-TH" sz="240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มีประสิทธิภาพการบําบัดน้ำเสียได้ดีกว่าการไม่ใช้พืชบำบัด</a:t>
            </a:r>
          </a:p>
          <a:p>
            <a:pPr marL="457200" lvl="0" indent="-457200" algn="thaiDi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endParaRPr kumimoji="0" lang="th-TH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  <a:p>
            <a:pPr marL="457200" lvl="0" indent="-457200" algn="thaiDi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400" dirty="0" smtClean="0">
                <a:solidFill>
                  <a:srgbClr val="00800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การใช้พุทธรักษาและตาลปัตรฤาษี บำบัดน้ำเสียในระบบบึงประดิษฐ์  สามารถนำมาบำบัดน้ำเสียจากชุมชนได้ โดยให้ค่าประสิทธิภาพการ</a:t>
            </a:r>
            <a:r>
              <a:rPr lang="th-TH" sz="2400" dirty="0" err="1" smtClean="0">
                <a:solidFill>
                  <a:srgbClr val="00800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บําบัด</a:t>
            </a:r>
            <a:r>
              <a:rPr lang="th-TH" sz="2400" dirty="0" smtClean="0">
                <a:solidFill>
                  <a:srgbClr val="00800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บีโอดีได้สูงสุด เท่ากับร้อยละ </a:t>
            </a:r>
            <a:r>
              <a:rPr lang="en-US" sz="2400" dirty="0" smtClean="0">
                <a:solidFill>
                  <a:srgbClr val="00800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77.77 </a:t>
            </a:r>
            <a:r>
              <a:rPr lang="th-TH" sz="2400" dirty="0" smtClean="0">
                <a:solidFill>
                  <a:srgbClr val="00800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รองลงมาคือของแข็งแขวนลอย  เท่ากับร้อยละ </a:t>
            </a:r>
            <a:r>
              <a:rPr lang="en-US" sz="2400" dirty="0" smtClean="0">
                <a:solidFill>
                  <a:srgbClr val="00800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73.33</a:t>
            </a:r>
            <a:r>
              <a:rPr lang="th-TH" sz="2400" dirty="0" smtClean="0">
                <a:solidFill>
                  <a:srgbClr val="00800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  ฟอสฟอรัส เท่ากับร้อยละ </a:t>
            </a:r>
            <a:r>
              <a:rPr lang="en-US" sz="2400" dirty="0" smtClean="0">
                <a:solidFill>
                  <a:srgbClr val="00800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72.63</a:t>
            </a:r>
            <a:r>
              <a:rPr lang="th-TH" sz="2400" dirty="0" smtClean="0">
                <a:solidFill>
                  <a:srgbClr val="00800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  และไนโตรเจน เท่ากับร้อยละ </a:t>
            </a:r>
            <a:r>
              <a:rPr lang="en-US" sz="2400" dirty="0" smtClean="0">
                <a:solidFill>
                  <a:srgbClr val="00800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71.13 </a:t>
            </a:r>
            <a:r>
              <a:rPr lang="th-TH" sz="2400" dirty="0" smtClean="0">
                <a:solidFill>
                  <a:srgbClr val="00800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ตามลำดับ</a:t>
            </a:r>
            <a:endParaRPr lang="en-US" sz="2400" dirty="0" smtClean="0">
              <a:solidFill>
                <a:srgbClr val="008000"/>
              </a:solidFill>
              <a:latin typeface="Angsana New" pitchFamily="18" charset="-34"/>
              <a:cs typeface="Angsana New" pitchFamily="18" charset="-34"/>
            </a:endParaRPr>
          </a:p>
          <a:p>
            <a:pPr lvl="0" algn="thaiDist" fontAlgn="base">
              <a:spcBef>
                <a:spcPct val="0"/>
              </a:spcBef>
              <a:spcAft>
                <a:spcPct val="0"/>
              </a:spcAft>
            </a:pP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5.1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สรุปผล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0298" y="1500174"/>
            <a:ext cx="4143404" cy="714380"/>
          </a:xfrm>
          <a:prstGeom prst="rect">
            <a:avLst/>
          </a:prstGeom>
          <a:solidFill>
            <a:srgbClr val="00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ระบบบึงประดิษฐ์</a:t>
            </a:r>
            <a:endParaRPr lang="en-US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785786" y="2714620"/>
            <a:ext cx="77867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thaiDi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        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alibri" pitchFamily="34" charset="0"/>
                <a:cs typeface="Cordia New" pitchFamily="34" charset="-34"/>
              </a:rPr>
              <a:t>	</a:t>
            </a:r>
            <a:r>
              <a:rPr kumimoji="0" lang="th-TH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ผลจากการศึกษาวิจัยได้ระบบบึงประดิษฐ์ที่เหมาะสมในการบำบัดน้ำเสียชุมชน</a:t>
            </a:r>
            <a:r>
              <a:rPr kumimoji="0" lang="th-TH" sz="3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 </a:t>
            </a:r>
            <a:r>
              <a:rPr kumimoji="0" lang="th-TH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ซึ่งสามารถนำไปใช้ในการบำบัดน้ำเสียให้มีคุณภาพที่ดีขึ้นก่อนปล่อยลงสู่แหล่งน้ำธรรมชาติ</a:t>
            </a:r>
            <a:endParaRPr kumimoji="0" lang="th-TH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1.5  </a:t>
            </a: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ประโยชน์ที่คาดว่าจะได้รับ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0034" y="1714488"/>
            <a:ext cx="8072494" cy="4055120"/>
            <a:chOff x="500034" y="1951493"/>
            <a:chExt cx="8072494" cy="3460925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286248" y="4340848"/>
              <a:ext cx="4286280" cy="1071570"/>
            </a:xfrm>
            <a:prstGeom prst="rect">
              <a:avLst/>
            </a:prstGeom>
            <a:gradFill flip="none" rotWithShape="1">
              <a:gsLst>
                <a:gs pos="0">
                  <a:srgbClr val="66FF66">
                    <a:tint val="66000"/>
                    <a:satMod val="160000"/>
                  </a:srgbClr>
                </a:gs>
                <a:gs pos="50000">
                  <a:srgbClr val="66FF66">
                    <a:tint val="44500"/>
                    <a:satMod val="160000"/>
                  </a:srgbClr>
                </a:gs>
                <a:gs pos="100000">
                  <a:srgbClr val="66FF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00CC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>
              <a:noAutofit/>
            </a:bodyPr>
            <a:lstStyle/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ngsana New" pitchFamily="18" charset="-34"/>
                  <a:cs typeface="Angsana New" pitchFamily="18" charset="-34"/>
                </a:rPr>
                <a:t>2.</a:t>
              </a:r>
              <a:r>
                <a:rPr kumimoji="0" lang="th-TH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ngsana New" pitchFamily="18" charset="-34"/>
                  <a:cs typeface="Angsana New" pitchFamily="18" charset="-34"/>
                </a:rPr>
                <a:t>ได้ระบบบึงประดิษฐ์ที่เหมาะสมใน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ngsana New" pitchFamily="18" charset="-34"/>
                  <a:cs typeface="Angsana New" pitchFamily="18" charset="-34"/>
                </a:rPr>
                <a:t>                                     </a:t>
              </a:r>
              <a:r>
                <a:rPr kumimoji="0" lang="th-TH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ngsana New" pitchFamily="18" charset="-34"/>
                  <a:cs typeface="Angsana New" pitchFamily="18" charset="-34"/>
                </a:rPr>
                <a:t>การบำบัดน้ำเสียชุมชน</a:t>
              </a: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endPara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r>
                <a:rPr lang="en-US" sz="2800" b="1" dirty="0" smtClean="0">
                  <a:latin typeface="Angsana New" pitchFamily="18" charset="-34"/>
                  <a:cs typeface="Angsana New" pitchFamily="18" charset="-34"/>
                </a:rPr>
                <a:t>		</a:t>
              </a:r>
              <a:endPara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76000"/>
                <a:buFont typeface="Wingdings 3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00034" y="2892796"/>
              <a:ext cx="2500330" cy="1285884"/>
            </a:xfrm>
            <a:prstGeom prst="rect">
              <a:avLst/>
            </a:prstGeom>
            <a:solidFill>
              <a:srgbClr val="99FF33"/>
            </a:solidFill>
            <a:ln>
              <a:solidFill>
                <a:srgbClr val="00CC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>
              <a:noAutofit/>
            </a:bodyPr>
            <a:lstStyle/>
            <a:p>
              <a:pPr marL="274320" lvl="0" indent="-274320" algn="ctr">
                <a:spcBef>
                  <a:spcPts val="600"/>
                </a:spcBef>
                <a:buClr>
                  <a:schemeClr val="accent1"/>
                </a:buClr>
                <a:buSzPct val="76000"/>
                <a:defRPr/>
              </a:pPr>
              <a:r>
                <a:rPr lang="th-TH" sz="3600" b="1" kern="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ประโยชน์</a:t>
              </a:r>
            </a:p>
            <a:p>
              <a:pPr marL="274320" lvl="0" indent="-274320" algn="ctr">
                <a:spcBef>
                  <a:spcPts val="600"/>
                </a:spcBef>
                <a:buClr>
                  <a:schemeClr val="accent1"/>
                </a:buClr>
                <a:buSzPct val="76000"/>
                <a:defRPr/>
              </a:pPr>
              <a:r>
                <a:rPr kumimoji="0" lang="th-TH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ngsana New" pitchFamily="18" charset="-34"/>
                  <a:cs typeface="Angsana New" pitchFamily="18" charset="-34"/>
                </a:rPr>
                <a:t>ที่คาดว่าจะได้รับ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2570942" y="3701305"/>
              <a:ext cx="2429686" cy="794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772735" y="2478453"/>
              <a:ext cx="500066" cy="1588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00364" y="3571876"/>
              <a:ext cx="785818" cy="1588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สี่เหลี่ยมผืนผ้า 11"/>
            <p:cNvSpPr/>
            <p:nvPr/>
          </p:nvSpPr>
          <p:spPr>
            <a:xfrm>
              <a:off x="4286248" y="1951493"/>
              <a:ext cx="4286280" cy="1071570"/>
            </a:xfrm>
            <a:prstGeom prst="rect">
              <a:avLst/>
            </a:prstGeom>
            <a:gradFill flip="none" rotWithShape="1">
              <a:gsLst>
                <a:gs pos="0">
                  <a:srgbClr val="99FF33">
                    <a:tint val="66000"/>
                    <a:satMod val="160000"/>
                  </a:srgbClr>
                </a:gs>
                <a:gs pos="50000">
                  <a:srgbClr val="99FF33">
                    <a:tint val="44500"/>
                    <a:satMod val="160000"/>
                  </a:srgbClr>
                </a:gs>
                <a:gs pos="100000">
                  <a:srgbClr val="99FF33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4320" lvl="0" indent="-274320">
                <a:spcBef>
                  <a:spcPts val="600"/>
                </a:spcBef>
                <a:buClr>
                  <a:schemeClr val="accent1"/>
                </a:buClr>
                <a:buSzPct val="76000"/>
                <a:defRPr/>
              </a:pPr>
              <a:r>
                <a:rPr lang="en-US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1.  </a:t>
              </a:r>
              <a:r>
                <a:rPr lang="th-TH" sz="28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ประสิทธิภาพการบำบัดน้ำเสียชุมชน</a:t>
              </a:r>
              <a:endParaRPr lang="en-US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24" name="Straight Arrow Connector 14"/>
            <p:cNvCxnSpPr/>
            <p:nvPr/>
          </p:nvCxnSpPr>
          <p:spPr>
            <a:xfrm>
              <a:off x="3786182" y="4908752"/>
              <a:ext cx="500066" cy="1588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5.2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ข้อเสนอแนะ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28596" y="1714488"/>
            <a:ext cx="8194470" cy="4286280"/>
            <a:chOff x="378058" y="1500174"/>
            <a:chExt cx="8194470" cy="4286280"/>
          </a:xfrm>
        </p:grpSpPr>
        <p:sp>
          <p:nvSpPr>
            <p:cNvPr id="6" name="Rectangle 5"/>
            <p:cNvSpPr/>
            <p:nvPr/>
          </p:nvSpPr>
          <p:spPr>
            <a:xfrm>
              <a:off x="378058" y="2857496"/>
              <a:ext cx="2500330" cy="114300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/>
              <a:endParaRPr lang="th-TH" sz="3600" b="1" dirty="0" smtClean="0">
                <a:latin typeface="Angsana New" pitchFamily="18" charset="-34"/>
                <a:cs typeface="Angsana New" pitchFamily="18" charset="-34"/>
              </a:endParaRPr>
            </a:p>
            <a:p>
              <a:pPr marL="0" lvl="1" algn="ctr"/>
              <a:r>
                <a:rPr lang="th-TH" sz="3600" b="1" dirty="0" smtClean="0">
                  <a:latin typeface="Angsana New" pitchFamily="18" charset="-34"/>
                  <a:cs typeface="Angsana New" pitchFamily="18" charset="-34"/>
                </a:rPr>
                <a:t>ข้อเสนอแนะ</a:t>
              </a:r>
            </a:p>
            <a:p>
              <a:pPr algn="ctr"/>
              <a:r>
                <a:rPr lang="en-US" sz="3200" b="1" dirty="0" smtClean="0">
                  <a:latin typeface="Angsana New" pitchFamily="18" charset="-34"/>
                  <a:cs typeface="Angsana New" pitchFamily="18" charset="-34"/>
                </a:rPr>
                <a:t>    </a:t>
              </a:r>
              <a:endParaRPr lang="en-US" sz="3200" b="1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57620" y="1500174"/>
              <a:ext cx="4714908" cy="121444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/>
              <a:endParaRPr lang="th-TH" sz="2800" b="1" dirty="0" smtClean="0">
                <a:latin typeface="Angsana New" pitchFamily="18" charset="-34"/>
                <a:cs typeface="Angsana New" pitchFamily="18" charset="-34"/>
              </a:endParaRPr>
            </a:p>
            <a:p>
              <a:pPr marL="0" lvl="1" algn="ctr"/>
              <a:r>
                <a:rPr lang="th-TH" sz="2800" b="1" dirty="0" smtClean="0">
                  <a:latin typeface="Angsana New" pitchFamily="18" charset="-34"/>
                  <a:cs typeface="Angsana New" pitchFamily="18" charset="-34"/>
                </a:rPr>
                <a:t>ข้อเสนอแนะสำหรับการวิจัยครั้งนี้</a:t>
              </a:r>
              <a:endParaRPr lang="en-US" sz="2800" dirty="0" smtClean="0">
                <a:latin typeface="Angsana New" pitchFamily="18" charset="-34"/>
                <a:cs typeface="Angsana New" pitchFamily="18" charset="-34"/>
              </a:endParaRPr>
            </a:p>
            <a:p>
              <a:pPr marL="0" lvl="1" algn="ctr"/>
              <a:endParaRPr lang="th-TH" sz="3600" b="1" dirty="0" smtClean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57620" y="4572008"/>
              <a:ext cx="4714908" cy="1214446"/>
            </a:xfrm>
            <a:prstGeom prst="rect">
              <a:avLst/>
            </a:prstGeom>
            <a:solidFill>
              <a:srgbClr val="99FF33"/>
            </a:solidFill>
            <a:ln w="38100">
              <a:solidFill>
                <a:srgbClr val="00CC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/>
              <a:endParaRPr lang="th-TH" sz="2800" b="1" dirty="0" smtClean="0">
                <a:latin typeface="Angsana New" pitchFamily="18" charset="-34"/>
                <a:cs typeface="Angsana New" pitchFamily="18" charset="-34"/>
              </a:endParaRPr>
            </a:p>
            <a:p>
              <a:pPr marL="0" lvl="1" algn="ctr"/>
              <a:r>
                <a:rPr lang="th-TH" sz="2800" b="1" dirty="0" smtClean="0">
                  <a:latin typeface="Angsana New" pitchFamily="18" charset="-34"/>
                  <a:cs typeface="Angsana New" pitchFamily="18" charset="-34"/>
                </a:rPr>
                <a:t>  ข้อเสนอแนะสำหรับการวิจัยครั้งต่อไป</a:t>
              </a:r>
              <a:endParaRPr lang="en-US" sz="2800" dirty="0" smtClean="0">
                <a:latin typeface="Angsana New" pitchFamily="18" charset="-34"/>
                <a:cs typeface="Angsana New" pitchFamily="18" charset="-34"/>
              </a:endParaRPr>
            </a:p>
            <a:p>
              <a:pPr marL="0" lvl="1" algn="ctr"/>
              <a:endParaRPr lang="th-TH" sz="3600" b="1" dirty="0" smtClean="0"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1857753" y="3642917"/>
              <a:ext cx="3143272" cy="794"/>
            </a:xfrm>
            <a:prstGeom prst="line">
              <a:avLst/>
            </a:prstGeom>
            <a:ln>
              <a:solidFill>
                <a:srgbClr val="D60093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428992" y="2071678"/>
              <a:ext cx="428628" cy="1588"/>
            </a:xfrm>
            <a:prstGeom prst="straightConnector1">
              <a:avLst/>
            </a:prstGeom>
            <a:ln>
              <a:solidFill>
                <a:srgbClr val="D6009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428992" y="5188510"/>
              <a:ext cx="428628" cy="1588"/>
            </a:xfrm>
            <a:prstGeom prst="straightConnector1">
              <a:avLst/>
            </a:prstGeom>
            <a:ln>
              <a:solidFill>
                <a:srgbClr val="D6009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78388" y="3490914"/>
              <a:ext cx="581028" cy="9524"/>
            </a:xfrm>
            <a:prstGeom prst="line">
              <a:avLst/>
            </a:prstGeom>
            <a:ln>
              <a:solidFill>
                <a:srgbClr val="D60093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5.2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ข้อเสนอแนะ</a:t>
            </a: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785786" y="2428868"/>
            <a:ext cx="76438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algn="thaiDi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จากการศึกษาวิจัย พบว่า พืชในระบบบึงประดิษฐ์ จะมีการเจริญเติบโตอย่างรวดเร็วและมีการเพิ่มสารอินทรีย์ในระบบ ดังนั้นจึงควรมีการเก็บเกี่ยวพืชออกจาก</a:t>
            </a:r>
            <a:r>
              <a:rPr lang="th-TH" sz="2800" b="1" dirty="0" smtClean="0">
                <a:solidFill>
                  <a:srgbClr val="0000FF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ระบบ </a:t>
            </a:r>
          </a:p>
          <a:p>
            <a:pPr marL="514350" lvl="0" indent="-514350" algn="thaiDi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endParaRPr lang="th-TH" sz="2800" dirty="0" smtClean="0">
              <a:latin typeface="Angsana New" pitchFamily="18" charset="-34"/>
              <a:ea typeface="Calibri" pitchFamily="34" charset="0"/>
              <a:cs typeface="Angsana New" pitchFamily="18" charset="-34"/>
            </a:endParaRPr>
          </a:p>
          <a:p>
            <a:pPr marL="514350" lvl="0" indent="-514350" algn="thaiDi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th-TH" sz="2800" b="1" dirty="0" smtClean="0">
                <a:solidFill>
                  <a:srgbClr val="00800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จากการศึกษาวิจัย พบว่า หากมีการเพิ่มขนาดของบ่อให้มีพื้นที่มากขึ้นจะช่วยให้ ประสิทธิภาพการ</a:t>
            </a:r>
            <a:r>
              <a:rPr lang="th-TH" sz="2800" b="1" dirty="0" err="1" smtClean="0">
                <a:solidFill>
                  <a:srgbClr val="00800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บําบัด</a:t>
            </a:r>
            <a:r>
              <a:rPr lang="th-TH" sz="2800" b="1" dirty="0" smtClean="0">
                <a:solidFill>
                  <a:srgbClr val="00800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น้ำเสียดียิ่งขึ้น</a:t>
            </a:r>
            <a:endParaRPr kumimoji="0" lang="th-TH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85720" y="4214818"/>
            <a:ext cx="8643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7422" y="1142984"/>
            <a:ext cx="4500594" cy="714380"/>
          </a:xfrm>
          <a:prstGeom prst="rect">
            <a:avLst/>
          </a:prstGeom>
          <a:solidFill>
            <a:srgbClr val="FF0066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pPr marL="0" lvl="1" algn="ctr"/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ข้อเสนอแนะสำหรับการวิจัยครั้งนี้</a:t>
            </a:r>
            <a:endParaRPr lang="en-US" sz="2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0" lvl="1" algn="ctr"/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5.2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ข้อเสนอแนะ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0298" y="1071546"/>
            <a:ext cx="4500594" cy="714380"/>
          </a:xfrm>
          <a:prstGeom prst="rect">
            <a:avLst/>
          </a:prstGeom>
          <a:solidFill>
            <a:srgbClr val="99FF33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pPr marL="0" lvl="1" algn="ctr"/>
            <a:r>
              <a:rPr lang="th-TH" sz="2800" b="1" dirty="0" smtClean="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rPr>
              <a:t>ข้อเสนอแนะสำหรับการวิจัยครั้งต่อไป</a:t>
            </a:r>
            <a:endParaRPr lang="en-US" sz="2800" dirty="0" smtClean="0">
              <a:solidFill>
                <a:sysClr val="windowText" lastClr="000000"/>
              </a:solidFill>
              <a:latin typeface="Angsana New" pitchFamily="18" charset="-34"/>
              <a:cs typeface="Angsana New" pitchFamily="18" charset="-34"/>
            </a:endParaRPr>
          </a:p>
          <a:p>
            <a:pPr marL="0" lvl="1" algn="ctr"/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1071538" y="1564243"/>
            <a:ext cx="71438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514350" marR="0" lvl="0" indent="-51435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lang="th-TH" sz="2800" b="1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ควรศึกษาความเป็นไปได้และประสิทธิภาพของพืชชนิดอื่น                                      ในการบำบัดน้ำเสีย</a:t>
            </a:r>
          </a:p>
          <a:p>
            <a:pPr marL="514350" marR="0" lvl="0" indent="-51435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endParaRPr lang="th-TH" sz="2800" b="1" dirty="0" smtClean="0">
              <a:solidFill>
                <a:srgbClr val="0033CC"/>
              </a:solidFill>
              <a:latin typeface="Angsana New" pitchFamily="18" charset="-34"/>
              <a:cs typeface="Angsana New" pitchFamily="18" charset="-34"/>
            </a:endParaRPr>
          </a:p>
          <a:p>
            <a:pPr marL="514350" marR="0" lvl="0" indent="-51435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lang="th-TH" sz="28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การศึกษาประสิทธิภาพในการบำบัดน้ำเสีย ควรศึกษาคุณภาพน้ำ                                   เพิ่มเติม เช่น ซีโอดี</a:t>
            </a:r>
            <a:r>
              <a:rPr lang="en-US" sz="28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8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น้ำมันและไขมัน</a:t>
            </a:r>
            <a:r>
              <a:rPr lang="en-US" sz="28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8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โลหะหนัก และ                      ธาตุอาหารในรูปอื่นๆ เป็นต้น</a:t>
            </a:r>
          </a:p>
          <a:p>
            <a:pPr marL="514350" marR="0" lvl="0" indent="-51435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endParaRPr lang="th-TH" sz="2800" b="1" dirty="0" smtClean="0">
              <a:solidFill>
                <a:srgbClr val="008000"/>
              </a:solidFill>
              <a:latin typeface="Angsana New" pitchFamily="18" charset="-34"/>
              <a:cs typeface="Angsana New" pitchFamily="18" charset="-34"/>
            </a:endParaRPr>
          </a:p>
          <a:p>
            <a:pPr marL="514350" marR="0" lvl="0" indent="-51435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lang="th-TH" sz="2800" b="1" dirty="0" smtClean="0">
                <a:solidFill>
                  <a:srgbClr val="800080"/>
                </a:solidFill>
                <a:latin typeface="Angsana New" pitchFamily="18" charset="-34"/>
                <a:cs typeface="Angsana New" pitchFamily="18" charset="-34"/>
              </a:rPr>
              <a:t>ควรศึกษาขีดความสามารถสูงสุดของพืชในการรองรับ                            ความสกปรก เช่น ขีดความสามารถในการรองรับสารพิษ และ                    โลหะหนัก</a:t>
            </a:r>
            <a:endParaRPr lang="en-US" sz="2800" b="1" dirty="0" smtClean="0">
              <a:solidFill>
                <a:srgbClr val="800080"/>
              </a:solidFill>
              <a:latin typeface="Angsana New" pitchFamily="18" charset="-34"/>
              <a:cs typeface="Angsana New" pitchFamily="18" charset="-34"/>
            </a:endParaRP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800" b="1" dirty="0" smtClean="0">
                <a:solidFill>
                  <a:srgbClr val="800080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2143116"/>
            <a:ext cx="5572164" cy="2143140"/>
          </a:xfrm>
          <a:prstGeom prst="rect">
            <a:avLst/>
          </a:prstGeom>
          <a:solidFill>
            <a:srgbClr val="00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จบการนำเสนอ</a:t>
            </a:r>
            <a:endParaRPr lang="en-US" sz="9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6357112" y="3232336"/>
            <a:ext cx="2571736" cy="571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เวลา </a:t>
            </a:r>
            <a:r>
              <a:rPr lang="en-US" sz="20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9 </a:t>
            </a:r>
            <a:r>
              <a:rPr lang="th-TH" sz="20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วันที่น้ำถูกกักพัก ที่มีการไหลอย่างต่อเนื่อง</a:t>
            </a:r>
            <a:endParaRPr lang="en-US" sz="20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352909" y="3973610"/>
            <a:ext cx="2643174" cy="571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ปริมาณออกซิเจนที่จุลินทรีย์ใช้ในการย่อยสลายสารอินทรีย์ในน้ำเสีย</a:t>
            </a:r>
            <a:endParaRPr lang="en-US" sz="2000" dirty="0">
              <a:solidFill>
                <a:srgbClr val="FF6699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57950" y="5357826"/>
            <a:ext cx="2786050" cy="571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สารประกอบไนโตรเจนที่อยู่ในรูป ของแอมโมเนีย และอินทรีย์ไนโตรเจน </a:t>
            </a:r>
            <a:endParaRPr lang="en-US" sz="20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376438" y="1799373"/>
            <a:ext cx="2643206" cy="571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990" dirty="0" smtClean="0">
                <a:solidFill>
                  <a:srgbClr val="92D050"/>
                </a:solidFill>
                <a:latin typeface="Angsana New" pitchFamily="18" charset="-34"/>
                <a:cs typeface="Angsana New" pitchFamily="18" charset="-34"/>
              </a:rPr>
              <a:t>พื้นที่ที่ปลูกพุทธรักษารวมกับตาลปัตรฤาษี โดยให้เสียน้ำไหลผ่าน                  ลำต้น ตามระยะเวลากักพักชลศาสตร์</a:t>
            </a:r>
            <a:endParaRPr lang="en-US" sz="1990" dirty="0">
              <a:solidFill>
                <a:srgbClr val="92D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57950" y="2598638"/>
            <a:ext cx="2500330" cy="571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น้ำเสียจากบ่อรวบรวมของชุมชน                   แม่หรั่งงอกงาม</a:t>
            </a:r>
            <a:endParaRPr lang="en-US" sz="2000" dirty="0">
              <a:solidFill>
                <a:srgbClr val="00B0F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57950" y="4674543"/>
            <a:ext cx="2786050" cy="571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 smtClean="0">
                <a:solidFill>
                  <a:srgbClr val="996633"/>
                </a:solidFill>
                <a:latin typeface="Angsana New" pitchFamily="18" charset="-34"/>
                <a:cs typeface="Angsana New" pitchFamily="18" charset="-34"/>
              </a:rPr>
              <a:t>ตะกอนที่ลอยอยู่ในน้ำ และสามารถมองเห็นได้</a:t>
            </a:r>
            <a:endParaRPr lang="en-US" sz="2000" dirty="0">
              <a:solidFill>
                <a:srgbClr val="996633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357950" y="6072206"/>
            <a:ext cx="2786050" cy="571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 smtClean="0">
                <a:solidFill>
                  <a:schemeClr val="bg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ฟอสฟอรัสที่อยู่ในรูปของฟอสเฟต มีทั้งละลายน้ำและไม่ละลายน้ำ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57950" y="986661"/>
            <a:ext cx="2786050" cy="571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 smtClean="0">
                <a:solidFill>
                  <a:srgbClr val="FFC000"/>
                </a:solidFill>
                <a:latin typeface="Angsana New" pitchFamily="18" charset="-34"/>
                <a:cs typeface="Angsana New" pitchFamily="18" charset="-34"/>
              </a:rPr>
              <a:t>ความสามารถในการบำบัดน้ำเสียชุมชนด้วยระบบบึงประดิษฐ์</a:t>
            </a:r>
            <a:endParaRPr lang="en-US" sz="2000" dirty="0">
              <a:solidFill>
                <a:srgbClr val="FFC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itle 17"/>
          <p:cNvSpPr txBox="1">
            <a:spLocks/>
          </p:cNvSpPr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1.6  </a:t>
            </a:r>
            <a:r>
              <a:rPr lang="th-TH" sz="3600" b="1" kern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นิยามศัพท์</a:t>
            </a:r>
            <a:endParaRPr lang="en-US" sz="3600" b="1" kern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1406" y="1071546"/>
            <a:ext cx="5776381" cy="5589790"/>
            <a:chOff x="1250433" y="1133740"/>
            <a:chExt cx="5021781" cy="5589790"/>
          </a:xfrm>
        </p:grpSpPr>
        <p:sp>
          <p:nvSpPr>
            <p:cNvPr id="5" name="Rectangle 4"/>
            <p:cNvSpPr/>
            <p:nvPr/>
          </p:nvSpPr>
          <p:spPr>
            <a:xfrm>
              <a:off x="3544123" y="1133740"/>
              <a:ext cx="2714644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 smtClean="0">
                  <a:latin typeface="Angsana New" pitchFamily="18" charset="-34"/>
                  <a:cs typeface="Angsana New" pitchFamily="18" charset="-34"/>
                </a:rPr>
                <a:t>ประสิทธิภาพการบำบัด </a:t>
              </a:r>
              <a:endParaRPr lang="en-US" sz="28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54218" y="1857364"/>
              <a:ext cx="2714644" cy="523220"/>
            </a:xfrm>
            <a:prstGeom prst="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 smtClean="0">
                  <a:latin typeface="Angsana New" pitchFamily="18" charset="-34"/>
                  <a:cs typeface="Angsana New" pitchFamily="18" charset="-34"/>
                </a:rPr>
                <a:t>ระบบบึงประดิษฐ์ </a:t>
              </a:r>
              <a:endParaRPr lang="en-US" sz="28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50015" y="2571744"/>
              <a:ext cx="2714644" cy="523220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 smtClean="0">
                  <a:latin typeface="Angsana New" pitchFamily="18" charset="-34"/>
                  <a:cs typeface="Angsana New" pitchFamily="18" charset="-34"/>
                </a:rPr>
                <a:t>น้ำเสียชุมชน </a:t>
              </a:r>
              <a:endParaRPr lang="en-US" sz="28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54218" y="3286124"/>
              <a:ext cx="2714644" cy="523220"/>
            </a:xfrm>
            <a:prstGeom prst="rect">
              <a:avLst/>
            </a:prstGeom>
            <a:solidFill>
              <a:srgbClr val="FF9966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 smtClean="0">
                  <a:latin typeface="Angsana New" pitchFamily="18" charset="-34"/>
                  <a:cs typeface="Angsana New" pitchFamily="18" charset="-34"/>
                </a:rPr>
                <a:t>ระยะเวลากักพักชลศาสตร์ </a:t>
              </a:r>
              <a:endParaRPr lang="en-US" sz="28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57570" y="4000504"/>
              <a:ext cx="2714644" cy="523220"/>
            </a:xfrm>
            <a:prstGeom prst="rect">
              <a:avLst/>
            </a:prstGeom>
            <a:solidFill>
              <a:srgbClr val="FF66CC"/>
            </a:solidFill>
            <a:ln>
              <a:solidFill>
                <a:srgbClr val="FF006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 smtClean="0">
                  <a:latin typeface="Angsana New" pitchFamily="18" charset="-34"/>
                  <a:cs typeface="Angsana New" pitchFamily="18" charset="-34"/>
                </a:rPr>
                <a:t>บีโอดี</a:t>
              </a:r>
              <a:endParaRPr lang="en-US" sz="28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30676" y="4714884"/>
              <a:ext cx="2714644" cy="52322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 smtClean="0">
                  <a:latin typeface="Angsana New" pitchFamily="18" charset="-34"/>
                  <a:cs typeface="Angsana New" pitchFamily="18" charset="-34"/>
                </a:rPr>
                <a:t>ของแข็งแขวนลอย</a:t>
              </a:r>
              <a:endParaRPr lang="en-US" sz="28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44123" y="5477548"/>
              <a:ext cx="2714644" cy="52322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 smtClean="0">
                  <a:latin typeface="Angsana New" pitchFamily="18" charset="-34"/>
                  <a:cs typeface="Angsana New" pitchFamily="18" charset="-34"/>
                </a:rPr>
                <a:t>ไนโตรเจน</a:t>
              </a:r>
              <a:endParaRPr lang="en-US" sz="28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44123" y="6200310"/>
              <a:ext cx="2714644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 smtClean="0">
                  <a:latin typeface="Angsana New" pitchFamily="18" charset="-34"/>
                  <a:cs typeface="Angsana New" pitchFamily="18" charset="-34"/>
                </a:rPr>
                <a:t>ฟอสฟอรัส</a:t>
              </a:r>
              <a:endParaRPr lang="en-US" sz="28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50433" y="3562632"/>
              <a:ext cx="1366324" cy="646331"/>
            </a:xfrm>
            <a:prstGeom prst="rect">
              <a:avLst/>
            </a:prstGeom>
            <a:gradFill flip="none" rotWithShape="1">
              <a:gsLst>
                <a:gs pos="0">
                  <a:srgbClr val="9933FF">
                    <a:shade val="30000"/>
                    <a:satMod val="115000"/>
                  </a:srgbClr>
                </a:gs>
                <a:gs pos="50000">
                  <a:srgbClr val="9933FF">
                    <a:shade val="67500"/>
                    <a:satMod val="115000"/>
                  </a:srgbClr>
                </a:gs>
                <a:gs pos="100000">
                  <a:srgbClr val="9933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66006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 smtClean="0">
                  <a:latin typeface="Angsana New" pitchFamily="18" charset="-34"/>
                  <a:cs typeface="Angsana New" pitchFamily="18" charset="-34"/>
                </a:rPr>
                <a:t>นิยามศัพท์</a:t>
              </a:r>
              <a:endParaRPr lang="en-US" sz="3600" b="1" dirty="0"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528120" y="3947910"/>
              <a:ext cx="5067059" cy="20306"/>
            </a:xfrm>
            <a:prstGeom prst="line">
              <a:avLst/>
            </a:prstGeom>
            <a:ln w="28575">
              <a:solidFill>
                <a:srgbClr val="99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071802" y="1428736"/>
              <a:ext cx="500066" cy="1861"/>
            </a:xfrm>
            <a:prstGeom prst="straightConnector1">
              <a:avLst/>
            </a:prstGeom>
            <a:ln w="28575">
              <a:solidFill>
                <a:srgbClr val="9900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071802" y="2143116"/>
              <a:ext cx="500066" cy="1861"/>
            </a:xfrm>
            <a:prstGeom prst="straightConnector1">
              <a:avLst/>
            </a:prstGeom>
            <a:ln w="28575">
              <a:solidFill>
                <a:srgbClr val="9900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071802" y="2857496"/>
              <a:ext cx="500066" cy="1861"/>
            </a:xfrm>
            <a:prstGeom prst="straightConnector1">
              <a:avLst/>
            </a:prstGeom>
            <a:ln w="28575">
              <a:solidFill>
                <a:srgbClr val="9900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067599" y="3558429"/>
              <a:ext cx="500066" cy="1861"/>
            </a:xfrm>
            <a:prstGeom prst="straightConnector1">
              <a:avLst/>
            </a:prstGeom>
            <a:ln w="28575">
              <a:solidFill>
                <a:srgbClr val="9900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071802" y="4272809"/>
              <a:ext cx="500066" cy="1861"/>
            </a:xfrm>
            <a:prstGeom prst="straightConnector1">
              <a:avLst/>
            </a:prstGeom>
            <a:ln w="28575">
              <a:solidFill>
                <a:srgbClr val="9900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054152" y="4969539"/>
              <a:ext cx="500066" cy="1861"/>
            </a:xfrm>
            <a:prstGeom prst="straightConnector1">
              <a:avLst/>
            </a:prstGeom>
            <a:ln w="28575">
              <a:solidFill>
                <a:srgbClr val="9900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071802" y="5728463"/>
              <a:ext cx="500066" cy="1861"/>
            </a:xfrm>
            <a:prstGeom prst="straightConnector1">
              <a:avLst/>
            </a:prstGeom>
            <a:ln w="28575">
              <a:solidFill>
                <a:srgbClr val="9900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051495" y="6469737"/>
              <a:ext cx="500066" cy="1861"/>
            </a:xfrm>
            <a:prstGeom prst="straightConnector1">
              <a:avLst/>
            </a:prstGeom>
            <a:ln w="28575">
              <a:solidFill>
                <a:srgbClr val="9900FF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>
            <a:off x="1651448" y="3857628"/>
            <a:ext cx="500066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844437" y="1357298"/>
            <a:ext cx="575209" cy="1861"/>
          </a:xfrm>
          <a:prstGeom prst="straightConnector1">
            <a:avLst/>
          </a:prstGeom>
          <a:ln w="28575">
            <a:solidFill>
              <a:srgbClr val="99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843599" y="2786058"/>
            <a:ext cx="575209" cy="1861"/>
          </a:xfrm>
          <a:prstGeom prst="straightConnector1">
            <a:avLst/>
          </a:prstGeom>
          <a:ln w="28575">
            <a:solidFill>
              <a:srgbClr val="99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852843" y="2042923"/>
            <a:ext cx="575209" cy="1861"/>
          </a:xfrm>
          <a:prstGeom prst="straightConnector1">
            <a:avLst/>
          </a:prstGeom>
          <a:ln w="28575">
            <a:solidFill>
              <a:srgbClr val="99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866290" y="3500438"/>
            <a:ext cx="575209" cy="1861"/>
          </a:xfrm>
          <a:prstGeom prst="straightConnector1">
            <a:avLst/>
          </a:prstGeom>
          <a:ln w="28575">
            <a:solidFill>
              <a:srgbClr val="99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866290" y="4214818"/>
            <a:ext cx="575209" cy="1861"/>
          </a:xfrm>
          <a:prstGeom prst="straightConnector1">
            <a:avLst/>
          </a:prstGeom>
          <a:ln w="28575">
            <a:solidFill>
              <a:srgbClr val="99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839396" y="4924995"/>
            <a:ext cx="575209" cy="1861"/>
          </a:xfrm>
          <a:prstGeom prst="straightConnector1">
            <a:avLst/>
          </a:prstGeom>
          <a:ln w="28575">
            <a:solidFill>
              <a:srgbClr val="99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848640" y="5697366"/>
            <a:ext cx="575209" cy="1861"/>
          </a:xfrm>
          <a:prstGeom prst="straightConnector1">
            <a:avLst/>
          </a:prstGeom>
          <a:ln w="28575">
            <a:solidFill>
              <a:srgbClr val="99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835193" y="6398299"/>
            <a:ext cx="575209" cy="1861"/>
          </a:xfrm>
          <a:prstGeom prst="straightConnector1">
            <a:avLst/>
          </a:prstGeom>
          <a:ln w="28575">
            <a:solidFill>
              <a:srgbClr val="99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2071670" y="1857364"/>
            <a:ext cx="6357982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2.1 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ชุมชนแม่หรั่งงอกงาม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2.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2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น้ำเสีย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2.3 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ระบบบำบัดน้ำเสีย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2.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4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วัสดุชั้นกรองที่ใช้ในระบบบำบัดน้ำเสียแบบบึงประดิษฐ์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2.5 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พืชที่ใช้ในระบบบำบัดน้ำเสียแบบบึงประดิษฐ์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2.6 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การตรวจวิเคราะห์คุณภาพน้ำ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None/>
              <a:defRPr/>
            </a:pP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2.7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เครื่องมือตรวจวัดคุณภาพน้ำ</a:t>
            </a:r>
            <a:endParaRPr kumimoji="0" lang="th-TH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2.8 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งานวิจัยที่เกี่ยวข้อง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b" anchorCtr="0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บทที่ 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5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เอกสารและงานวิจัยที่เกี่ยวข้อง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2926</Words>
  <Application>Microsoft Office PowerPoint</Application>
  <PresentationFormat>นำเสนอทางหน้าจอ (4:3)</PresentationFormat>
  <Paragraphs>737</Paragraphs>
  <Slides>73</Slides>
  <Notes>7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73</vt:i4>
      </vt:variant>
    </vt:vector>
  </HeadingPairs>
  <TitlesOfParts>
    <vt:vector size="74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บทที่ 2 เอกสารและงานวิจัยที่เกี่ยวข้อง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บทที่  3 วิธีดำเนินการ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wilai</dc:creator>
  <cp:lastModifiedBy>admin</cp:lastModifiedBy>
  <cp:revision>455</cp:revision>
  <dcterms:created xsi:type="dcterms:W3CDTF">2012-05-09T02:58:31Z</dcterms:created>
  <dcterms:modified xsi:type="dcterms:W3CDTF">2013-12-24T07:29:36Z</dcterms:modified>
</cp:coreProperties>
</file>