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6" r:id="rId2"/>
    <p:sldId id="267" r:id="rId3"/>
    <p:sldId id="258" r:id="rId4"/>
    <p:sldId id="259" r:id="rId5"/>
    <p:sldId id="260" r:id="rId6"/>
    <p:sldId id="261" r:id="rId7"/>
    <p:sldId id="262" r:id="rId8"/>
    <p:sldId id="311" r:id="rId9"/>
    <p:sldId id="265" r:id="rId10"/>
    <p:sldId id="266" r:id="rId11"/>
    <p:sldId id="264" r:id="rId12"/>
    <p:sldId id="268" r:id="rId13"/>
    <p:sldId id="273" r:id="rId14"/>
    <p:sldId id="269" r:id="rId15"/>
    <p:sldId id="274" r:id="rId16"/>
    <p:sldId id="292" r:id="rId17"/>
    <p:sldId id="304" r:id="rId18"/>
    <p:sldId id="305" r:id="rId19"/>
    <p:sldId id="275" r:id="rId20"/>
    <p:sldId id="276" r:id="rId21"/>
    <p:sldId id="277" r:id="rId22"/>
    <p:sldId id="310" r:id="rId23"/>
    <p:sldId id="293" r:id="rId24"/>
    <p:sldId id="303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313" r:id="rId38"/>
    <p:sldId id="290" r:id="rId39"/>
    <p:sldId id="297" r:id="rId40"/>
    <p:sldId id="298" r:id="rId41"/>
    <p:sldId id="299" r:id="rId42"/>
    <p:sldId id="300" r:id="rId43"/>
    <p:sldId id="314" r:id="rId44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2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E11A8B-608E-4DA3-A628-25A26B6443DC}" type="datetimeFigureOut">
              <a:rPr lang="th-TH" smtClean="0"/>
              <a:t>24/12/56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142900-E481-4491-835B-C7ECA9C8A12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149278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80848-FB34-41C3-AFB5-6B0BEF5A1D09}" type="datetimeFigureOut">
              <a:rPr lang="th-TH" smtClean="0"/>
              <a:t>24/12/56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B0C52C-4989-4F6B-8F8E-F6B24362201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7295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0C52C-4989-4F6B-8F8E-F6B24362201F}" type="slidenum">
              <a:rPr lang="th-TH" smtClean="0"/>
              <a:t>22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94334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B8743-C5CD-4C79-BC60-3CDB5E3ED6C9}" type="datetimeFigureOut">
              <a:rPr lang="th-TH" smtClean="0"/>
              <a:t>24/12/56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345BD-C68E-42FD-8512-D82CCC939AF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57875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B8743-C5CD-4C79-BC60-3CDB5E3ED6C9}" type="datetimeFigureOut">
              <a:rPr lang="th-TH" smtClean="0"/>
              <a:t>24/12/56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345BD-C68E-42FD-8512-D82CCC939AF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33225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B8743-C5CD-4C79-BC60-3CDB5E3ED6C9}" type="datetimeFigureOut">
              <a:rPr lang="th-TH" smtClean="0"/>
              <a:t>24/12/56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345BD-C68E-42FD-8512-D82CCC939AF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15257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B8743-C5CD-4C79-BC60-3CDB5E3ED6C9}" type="datetimeFigureOut">
              <a:rPr lang="th-TH" smtClean="0"/>
              <a:t>24/12/56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345BD-C68E-42FD-8512-D82CCC939AF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77769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B8743-C5CD-4C79-BC60-3CDB5E3ED6C9}" type="datetimeFigureOut">
              <a:rPr lang="th-TH" smtClean="0"/>
              <a:t>24/12/56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345BD-C68E-42FD-8512-D82CCC939AF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01900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B8743-C5CD-4C79-BC60-3CDB5E3ED6C9}" type="datetimeFigureOut">
              <a:rPr lang="th-TH" smtClean="0"/>
              <a:t>24/12/56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345BD-C68E-42FD-8512-D82CCC939AF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45547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B8743-C5CD-4C79-BC60-3CDB5E3ED6C9}" type="datetimeFigureOut">
              <a:rPr lang="th-TH" smtClean="0"/>
              <a:t>24/12/56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345BD-C68E-42FD-8512-D82CCC939AF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42142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B8743-C5CD-4C79-BC60-3CDB5E3ED6C9}" type="datetimeFigureOut">
              <a:rPr lang="th-TH" smtClean="0"/>
              <a:t>24/12/56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345BD-C68E-42FD-8512-D82CCC939AF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72360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B8743-C5CD-4C79-BC60-3CDB5E3ED6C9}" type="datetimeFigureOut">
              <a:rPr lang="th-TH" smtClean="0"/>
              <a:t>24/12/56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345BD-C68E-42FD-8512-D82CCC939AF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67754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B8743-C5CD-4C79-BC60-3CDB5E3ED6C9}" type="datetimeFigureOut">
              <a:rPr lang="th-TH" smtClean="0"/>
              <a:t>24/12/56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345BD-C68E-42FD-8512-D82CCC939AF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51356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B8743-C5CD-4C79-BC60-3CDB5E3ED6C9}" type="datetimeFigureOut">
              <a:rPr lang="th-TH" smtClean="0"/>
              <a:t>24/12/56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345BD-C68E-42FD-8512-D82CCC939AF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48544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000">
              <a:srgbClr val="C4C0E3"/>
            </a:gs>
            <a:gs pos="23000">
              <a:schemeClr val="accent4">
                <a:lumMod val="60000"/>
                <a:lumOff val="40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B8743-C5CD-4C79-BC60-3CDB5E3ED6C9}" type="datetimeFigureOut">
              <a:rPr lang="th-TH" smtClean="0"/>
              <a:t>24/12/56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345BD-C68E-42FD-8512-D82CCC939AF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78737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391886" y="838200"/>
            <a:ext cx="8382000" cy="1470025"/>
          </a:xfr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3200" b="1" dirty="0" smtClean="0">
                <a:cs typeface="+mj-cs"/>
              </a:rPr>
              <a:t>ความคิดเห็นของประชาชนเกี่ยวกับระบบผลิตน้ำประปาแบบผิวดิน  </a:t>
            </a:r>
            <a:br>
              <a:rPr lang="th-TH" sz="3200" b="1" dirty="0" smtClean="0">
                <a:cs typeface="+mj-cs"/>
              </a:rPr>
            </a:br>
            <a:r>
              <a:rPr lang="th-TH" sz="3200" b="1" dirty="0" smtClean="0">
                <a:cs typeface="+mj-cs"/>
              </a:rPr>
              <a:t>ในเขตเทศบาลนครสมุทรสาคร  จังหวัดสมุทรสาคร</a:t>
            </a:r>
            <a:endParaRPr lang="th-TH" sz="3200" b="1" dirty="0">
              <a:cs typeface="+mj-cs"/>
            </a:endParaRPr>
          </a:p>
        </p:txBody>
      </p:sp>
      <p:pic>
        <p:nvPicPr>
          <p:cNvPr id="1026" name="Picture 2" descr="C:\Program Files\Microsoft Office\MEDIA\OFFICE14\Lines\j011587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400800"/>
            <a:ext cx="571500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Program Files\Microsoft Office\MEDIA\OFFICE14\Lines\j011587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6634212" y="4653013"/>
            <a:ext cx="4191000" cy="6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682" y="2590800"/>
            <a:ext cx="1818742" cy="392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57400" y="2524780"/>
            <a:ext cx="4953000" cy="523220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cs typeface="+mj-cs"/>
              </a:rPr>
              <a:t>จัดทำโดย</a:t>
            </a:r>
            <a:endParaRPr lang="th-TH" b="1" dirty="0"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7400" y="3515380"/>
            <a:ext cx="4953000" cy="523220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81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th-TH" b="1" dirty="0" smtClean="0">
                <a:cs typeface="+mj-cs"/>
              </a:rPr>
              <a:t>                  ผศ. </a:t>
            </a:r>
            <a:r>
              <a:rPr lang="th-TH" b="1" dirty="0" err="1" smtClean="0">
                <a:cs typeface="+mj-cs"/>
              </a:rPr>
              <a:t>พีรญา</a:t>
            </a:r>
            <a:r>
              <a:rPr lang="th-TH" b="1" dirty="0" smtClean="0">
                <a:cs typeface="+mj-cs"/>
              </a:rPr>
              <a:t>           </a:t>
            </a:r>
            <a:r>
              <a:rPr lang="th-TH" b="1" dirty="0" err="1" smtClean="0">
                <a:cs typeface="+mj-cs"/>
              </a:rPr>
              <a:t>เช</a:t>
            </a:r>
            <a:r>
              <a:rPr lang="th-TH" b="1" dirty="0" smtClean="0">
                <a:cs typeface="+mj-cs"/>
              </a:rPr>
              <a:t>ตุ</a:t>
            </a:r>
            <a:r>
              <a:rPr lang="th-TH" b="1" dirty="0" err="1" smtClean="0">
                <a:cs typeface="+mj-cs"/>
              </a:rPr>
              <a:t>พงษ์</a:t>
            </a:r>
            <a:endParaRPr lang="th-TH" b="1" dirty="0"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68286" y="4048780"/>
            <a:ext cx="4953000" cy="52322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cs typeface="+mj-cs"/>
              </a:rPr>
              <a:t>ผศ. พัชรีพรรณ   ตรีศักดิ์ศรี</a:t>
            </a:r>
            <a:endParaRPr lang="th-TH" b="1" dirty="0"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8286" y="4582180"/>
            <a:ext cx="4953000" cy="52322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th-TH" b="1" dirty="0" smtClean="0">
                <a:cs typeface="+mj-cs"/>
              </a:rPr>
              <a:t>                  ผศ. สิริรัตน์         วงษ์สำราญ</a:t>
            </a:r>
            <a:endParaRPr lang="th-TH" b="1" dirty="0">
              <a:cs typeface="+mj-cs"/>
            </a:endParaRPr>
          </a:p>
        </p:txBody>
      </p:sp>
      <p:sp>
        <p:nvSpPr>
          <p:cNvPr id="4" name="ลูกศรลง 3"/>
          <p:cNvSpPr/>
          <p:nvPr/>
        </p:nvSpPr>
        <p:spPr>
          <a:xfrm>
            <a:off x="4286250" y="3167390"/>
            <a:ext cx="495300" cy="238780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8875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28601" y="2449909"/>
            <a:ext cx="2285999" cy="1577181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/>
          </a:bodyPr>
          <a:lstStyle/>
          <a:p>
            <a:r>
              <a:rPr lang="th-TH" b="1" dirty="0" smtClean="0"/>
              <a:t>สมมติฐาน</a:t>
            </a:r>
            <a:br>
              <a:rPr lang="th-TH" b="1" dirty="0" smtClean="0"/>
            </a:br>
            <a:r>
              <a:rPr lang="th-TH" b="1" dirty="0" smtClean="0"/>
              <a:t>การวิจัย</a:t>
            </a:r>
            <a:endParaRPr lang="th-TH" b="1" dirty="0"/>
          </a:p>
        </p:txBody>
      </p:sp>
      <p:sp>
        <p:nvSpPr>
          <p:cNvPr id="7" name="ชื่อเรื่อง 1"/>
          <p:cNvSpPr txBox="1">
            <a:spLocks/>
          </p:cNvSpPr>
          <p:nvPr/>
        </p:nvSpPr>
        <p:spPr>
          <a:xfrm>
            <a:off x="3193145" y="228601"/>
            <a:ext cx="5722256" cy="182880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2400" b="1" dirty="0" smtClean="0"/>
              <a:t>1</a:t>
            </a:r>
            <a:r>
              <a:rPr lang="th-TH" sz="2800" b="1" dirty="0" smtClean="0"/>
              <a:t>. การรับรู้ปัญหาเกี่ยวกับการสร้างระบบผลิตน้ำประปา    </a:t>
            </a:r>
          </a:p>
          <a:p>
            <a:pPr algn="l"/>
            <a:r>
              <a:rPr lang="th-TH" sz="2800" b="1" dirty="0" smtClean="0"/>
              <a:t>    มีความสัมพันธ์ทางบวกกับความคิดเห็นของประชาชน</a:t>
            </a:r>
          </a:p>
          <a:p>
            <a:pPr algn="l"/>
            <a:r>
              <a:rPr lang="th-TH" sz="2800" b="1" dirty="0"/>
              <a:t> </a:t>
            </a:r>
            <a:r>
              <a:rPr lang="th-TH" sz="2800" b="1" dirty="0" smtClean="0"/>
              <a:t>   เกี่ยวกับการสร้างระบบผลิตน้ำประปาแบบผิวดิน</a:t>
            </a:r>
          </a:p>
          <a:p>
            <a:pPr algn="l"/>
            <a:r>
              <a:rPr lang="th-TH" sz="2800" b="1" dirty="0"/>
              <a:t> </a:t>
            </a:r>
            <a:r>
              <a:rPr lang="th-TH" sz="2800" b="1" dirty="0" smtClean="0"/>
              <a:t>   ในเขตเทศบาลนครสมุทรสาคร จังหวัดสมุทรสาคร</a:t>
            </a:r>
          </a:p>
        </p:txBody>
      </p:sp>
      <p:sp>
        <p:nvSpPr>
          <p:cNvPr id="9" name="ชื่อเรื่อง 1"/>
          <p:cNvSpPr txBox="1">
            <a:spLocks/>
          </p:cNvSpPr>
          <p:nvPr/>
        </p:nvSpPr>
        <p:spPr>
          <a:xfrm>
            <a:off x="3225801" y="4259943"/>
            <a:ext cx="5689599" cy="2133600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0" algn="l"/>
              </a:tabLst>
            </a:pPr>
            <a:r>
              <a:rPr lang="th-TH" sz="2400" b="1" dirty="0" smtClean="0"/>
              <a:t>3.</a:t>
            </a:r>
            <a:r>
              <a:rPr lang="th-TH" sz="2800" b="1" dirty="0" smtClean="0"/>
              <a:t> การมีส่วนร่วมรับผิดชอบในกิจการผลิตน้ำประปา</a:t>
            </a:r>
          </a:p>
          <a:p>
            <a:pPr algn="l">
              <a:tabLst>
                <a:tab pos="0" algn="l"/>
              </a:tabLst>
            </a:pPr>
            <a:r>
              <a:rPr lang="th-TH" sz="2800" b="1" dirty="0"/>
              <a:t> </a:t>
            </a:r>
            <a:r>
              <a:rPr lang="th-TH" sz="2800" b="1" dirty="0" smtClean="0"/>
              <a:t>  มีความสัมพันธ์ทางบวกกับ</a:t>
            </a:r>
            <a:r>
              <a:rPr lang="th-TH" sz="2800" b="1" dirty="0"/>
              <a:t>ความคิดเห็นของ</a:t>
            </a:r>
            <a:r>
              <a:rPr lang="th-TH" sz="2800" b="1" dirty="0" smtClean="0"/>
              <a:t>ประชาชน</a:t>
            </a:r>
          </a:p>
          <a:p>
            <a:pPr algn="l">
              <a:tabLst>
                <a:tab pos="0" algn="l"/>
              </a:tabLst>
            </a:pPr>
            <a:r>
              <a:rPr lang="th-TH" sz="2800" b="1" dirty="0"/>
              <a:t> </a:t>
            </a:r>
            <a:r>
              <a:rPr lang="th-TH" sz="2800" b="1" dirty="0" smtClean="0"/>
              <a:t>  เกี่ยวกับ</a:t>
            </a:r>
            <a:r>
              <a:rPr lang="th-TH" sz="2800" b="1" dirty="0"/>
              <a:t>การสร้างระบบผลิตน้ำประปาแบบผิว</a:t>
            </a:r>
            <a:r>
              <a:rPr lang="th-TH" sz="2800" b="1" dirty="0" smtClean="0"/>
              <a:t>ดิน</a:t>
            </a:r>
          </a:p>
          <a:p>
            <a:pPr algn="l">
              <a:tabLst>
                <a:tab pos="0" algn="l"/>
              </a:tabLst>
            </a:pPr>
            <a:r>
              <a:rPr lang="th-TH" sz="2800" b="1" dirty="0"/>
              <a:t> </a:t>
            </a:r>
            <a:r>
              <a:rPr lang="th-TH" sz="2800" b="1" dirty="0" smtClean="0"/>
              <a:t>  ใน</a:t>
            </a:r>
            <a:r>
              <a:rPr lang="th-TH" sz="2800" b="1" dirty="0"/>
              <a:t>เขตเทศบาลนครสมุทรสาคร จังหวัด</a:t>
            </a:r>
            <a:r>
              <a:rPr lang="th-TH" sz="2800" b="1" dirty="0" smtClean="0"/>
              <a:t>สมุทรสาคร</a:t>
            </a:r>
            <a:endParaRPr lang="th-TH" sz="2800" b="1" dirty="0"/>
          </a:p>
        </p:txBody>
      </p:sp>
      <p:sp>
        <p:nvSpPr>
          <p:cNvPr id="8" name="ชื่อเรื่อง 1"/>
          <p:cNvSpPr txBox="1">
            <a:spLocks/>
          </p:cNvSpPr>
          <p:nvPr/>
        </p:nvSpPr>
        <p:spPr>
          <a:xfrm>
            <a:off x="3200402" y="2057401"/>
            <a:ext cx="5714999" cy="2209799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2400" b="1" dirty="0"/>
              <a:t>2</a:t>
            </a:r>
            <a:r>
              <a:rPr lang="th-TH" sz="2400" b="1" dirty="0" smtClean="0"/>
              <a:t>. </a:t>
            </a:r>
            <a:r>
              <a:rPr lang="th-TH" sz="2800" b="1" dirty="0" smtClean="0"/>
              <a:t>การรับรู้ข้อมูลข่าวสารเกี่ยวกับการสร้างระบบผลิต</a:t>
            </a:r>
          </a:p>
          <a:p>
            <a:pPr algn="l"/>
            <a:r>
              <a:rPr lang="th-TH" sz="2800" b="1" dirty="0"/>
              <a:t> </a:t>
            </a:r>
            <a:r>
              <a:rPr lang="th-TH" sz="2800" b="1" dirty="0" smtClean="0"/>
              <a:t>   น้ำประปา มีความสัมพันธ์ทางบวกกับความคิดเห็น</a:t>
            </a:r>
          </a:p>
          <a:p>
            <a:pPr algn="l"/>
            <a:r>
              <a:rPr lang="th-TH" sz="2800" b="1" dirty="0"/>
              <a:t> </a:t>
            </a:r>
            <a:r>
              <a:rPr lang="th-TH" sz="2800" b="1" dirty="0" smtClean="0"/>
              <a:t>   ของประชาชนเกี่ยวกับการสร้างระบบผลิตน้ำประปา</a:t>
            </a:r>
          </a:p>
          <a:p>
            <a:pPr algn="l"/>
            <a:r>
              <a:rPr lang="th-TH" sz="2800" b="1" dirty="0"/>
              <a:t> </a:t>
            </a:r>
            <a:r>
              <a:rPr lang="th-TH" sz="2800" b="1" dirty="0" smtClean="0"/>
              <a:t>   แบบผิวดินในเขตเทศบาลนครสมุทรสาคร </a:t>
            </a:r>
          </a:p>
          <a:p>
            <a:pPr algn="l"/>
            <a:r>
              <a:rPr lang="th-TH" sz="2800" b="1" dirty="0"/>
              <a:t> </a:t>
            </a:r>
            <a:r>
              <a:rPr lang="th-TH" sz="2800" b="1" dirty="0" smtClean="0"/>
              <a:t>   จังหวัดสมุทรสาคร</a:t>
            </a:r>
          </a:p>
        </p:txBody>
      </p:sp>
      <p:cxnSp>
        <p:nvCxnSpPr>
          <p:cNvPr id="6" name="ลูกศรเชื่อมต่อแบบตรง 5"/>
          <p:cNvCxnSpPr/>
          <p:nvPr/>
        </p:nvCxnSpPr>
        <p:spPr>
          <a:xfrm>
            <a:off x="2514600" y="3141889"/>
            <a:ext cx="671286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ลูกศรเชื่อมต่อแบบตรง 9"/>
          <p:cNvCxnSpPr/>
          <p:nvPr/>
        </p:nvCxnSpPr>
        <p:spPr>
          <a:xfrm>
            <a:off x="2842986" y="918935"/>
            <a:ext cx="34290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ลูกศรเชื่อมต่อแบบตรง 11"/>
          <p:cNvCxnSpPr/>
          <p:nvPr/>
        </p:nvCxnSpPr>
        <p:spPr>
          <a:xfrm>
            <a:off x="2842986" y="5364844"/>
            <a:ext cx="34290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ตัวเชื่อมต่อตรง 12"/>
          <p:cNvCxnSpPr/>
          <p:nvPr/>
        </p:nvCxnSpPr>
        <p:spPr>
          <a:xfrm>
            <a:off x="2842986" y="918935"/>
            <a:ext cx="0" cy="44459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335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/>
          </a:bodyPr>
          <a:lstStyle/>
          <a:p>
            <a:r>
              <a:rPr lang="th-TH" b="1" dirty="0" smtClean="0"/>
              <a:t>นิยามศัพท์เฉพาะ</a:t>
            </a:r>
            <a:endParaRPr lang="th-TH" b="1" dirty="0"/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457200" y="2432957"/>
            <a:ext cx="8229600" cy="462643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สถานภาพในครอบครัว</a:t>
            </a:r>
            <a:endParaRPr lang="th-TH" sz="24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457200" y="1905000"/>
            <a:ext cx="8229600" cy="53340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400" b="1" dirty="0" smtClean="0"/>
              <a:t>ความต้องการของประชาชนเกี่ยวกับการสร้างระบบผลิตน้ำประปาแบบผิวดิน</a:t>
            </a:r>
            <a:endParaRPr lang="th-TH" sz="2400" b="1" dirty="0"/>
          </a:p>
        </p:txBody>
      </p:sp>
      <p:sp>
        <p:nvSpPr>
          <p:cNvPr id="7" name="ชื่อเรื่อง 1"/>
          <p:cNvSpPr txBox="1">
            <a:spLocks/>
          </p:cNvSpPr>
          <p:nvPr/>
        </p:nvSpPr>
        <p:spPr>
          <a:xfrm>
            <a:off x="457200" y="1371600"/>
            <a:ext cx="8229600" cy="533400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400" b="1" dirty="0" smtClean="0"/>
              <a:t>ความคิดเห็นของประชาชนเกี่ยวกับการสร้างระบบผลิตน้ำประปาแบบผิวดิน</a:t>
            </a:r>
          </a:p>
        </p:txBody>
      </p:sp>
      <p:sp>
        <p:nvSpPr>
          <p:cNvPr id="9" name="ชื่อเรื่อง 1"/>
          <p:cNvSpPr txBox="1">
            <a:spLocks/>
          </p:cNvSpPr>
          <p:nvPr/>
        </p:nvSpPr>
        <p:spPr>
          <a:xfrm>
            <a:off x="457200" y="2921004"/>
            <a:ext cx="8229600" cy="428170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400" b="1" dirty="0" smtClean="0"/>
              <a:t>อายุ</a:t>
            </a:r>
            <a:endParaRPr lang="th-TH" sz="2400" b="1" dirty="0"/>
          </a:p>
        </p:txBody>
      </p:sp>
      <p:sp>
        <p:nvSpPr>
          <p:cNvPr id="8" name="ชื่อเรื่อง 1"/>
          <p:cNvSpPr txBox="1">
            <a:spLocks/>
          </p:cNvSpPr>
          <p:nvPr/>
        </p:nvSpPr>
        <p:spPr>
          <a:xfrm>
            <a:off x="453571" y="3349174"/>
            <a:ext cx="8229600" cy="404583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400" b="1" dirty="0" smtClean="0"/>
              <a:t>อาชีพ</a:t>
            </a:r>
            <a:endParaRPr lang="th-TH" sz="2400" b="1" dirty="0"/>
          </a:p>
        </p:txBody>
      </p:sp>
      <p:sp>
        <p:nvSpPr>
          <p:cNvPr id="10" name="ชื่อเรื่อง 1"/>
          <p:cNvSpPr txBox="1">
            <a:spLocks/>
          </p:cNvSpPr>
          <p:nvPr/>
        </p:nvSpPr>
        <p:spPr>
          <a:xfrm>
            <a:off x="468086" y="3768275"/>
            <a:ext cx="8229600" cy="413653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400" b="1" dirty="0" smtClean="0"/>
              <a:t>ระดับการศึกษา</a:t>
            </a:r>
            <a:endParaRPr lang="th-TH" sz="2400" b="1" dirty="0"/>
          </a:p>
        </p:txBody>
      </p:sp>
      <p:sp>
        <p:nvSpPr>
          <p:cNvPr id="11" name="ชื่อเรื่อง 1"/>
          <p:cNvSpPr txBox="1">
            <a:spLocks/>
          </p:cNvSpPr>
          <p:nvPr/>
        </p:nvSpPr>
        <p:spPr>
          <a:xfrm>
            <a:off x="468085" y="4183746"/>
            <a:ext cx="8229600" cy="473525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400" b="1" dirty="0" smtClean="0"/>
              <a:t>รายได้ของครอบครัว</a:t>
            </a:r>
            <a:endParaRPr lang="th-TH" sz="2400" b="1" dirty="0"/>
          </a:p>
        </p:txBody>
      </p:sp>
      <p:sp>
        <p:nvSpPr>
          <p:cNvPr id="12" name="ชื่อเรื่อง 1"/>
          <p:cNvSpPr txBox="1">
            <a:spLocks/>
          </p:cNvSpPr>
          <p:nvPr/>
        </p:nvSpPr>
        <p:spPr>
          <a:xfrm>
            <a:off x="468085" y="4657271"/>
            <a:ext cx="8229600" cy="380997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400" b="1" dirty="0" smtClean="0"/>
              <a:t>ระยะเวลาที่อาศัยอยู่ในชุมชน</a:t>
            </a:r>
            <a:endParaRPr lang="th-TH" sz="2400" b="1" dirty="0"/>
          </a:p>
        </p:txBody>
      </p:sp>
      <p:sp>
        <p:nvSpPr>
          <p:cNvPr id="13" name="ชื่อเรื่อง 1"/>
          <p:cNvSpPr txBox="1">
            <a:spLocks/>
          </p:cNvSpPr>
          <p:nvPr/>
        </p:nvSpPr>
        <p:spPr>
          <a:xfrm>
            <a:off x="468086" y="5038268"/>
            <a:ext cx="8229600" cy="380997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400" b="1" dirty="0" smtClean="0"/>
              <a:t>การรับรู้ปัญหาเกี่ยวกับการสร้างระบบผลิตน้ำประปา</a:t>
            </a:r>
            <a:endParaRPr lang="th-TH" sz="2400" b="1" dirty="0"/>
          </a:p>
        </p:txBody>
      </p:sp>
      <p:sp>
        <p:nvSpPr>
          <p:cNvPr id="14" name="ชื่อเรื่อง 1"/>
          <p:cNvSpPr txBox="1">
            <a:spLocks/>
          </p:cNvSpPr>
          <p:nvPr/>
        </p:nvSpPr>
        <p:spPr>
          <a:xfrm>
            <a:off x="468086" y="5410200"/>
            <a:ext cx="8229600" cy="380997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400" b="1" dirty="0" smtClean="0"/>
              <a:t>การรับรู้ข้อมูลข่าวสารเกี่ยวกับการสร้างระบบผลิตน้ำประปา</a:t>
            </a:r>
            <a:endParaRPr lang="th-TH" sz="2400" b="1" dirty="0"/>
          </a:p>
        </p:txBody>
      </p:sp>
      <p:sp>
        <p:nvSpPr>
          <p:cNvPr id="15" name="ชื่อเรื่อง 1"/>
          <p:cNvSpPr txBox="1">
            <a:spLocks/>
          </p:cNvSpPr>
          <p:nvPr/>
        </p:nvSpPr>
        <p:spPr>
          <a:xfrm>
            <a:off x="468086" y="5787567"/>
            <a:ext cx="8229600" cy="380997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400" b="1" dirty="0" smtClean="0"/>
              <a:t>การมีส่วนร่วมรับผิดชอบในกิจการผลิตน้ำประปา</a:t>
            </a:r>
            <a:endParaRPr lang="th-TH" sz="2400" b="1" dirty="0"/>
          </a:p>
        </p:txBody>
      </p:sp>
      <p:sp>
        <p:nvSpPr>
          <p:cNvPr id="16" name="ชื่อเรื่อง 1"/>
          <p:cNvSpPr txBox="1">
            <a:spLocks/>
          </p:cNvSpPr>
          <p:nvPr/>
        </p:nvSpPr>
        <p:spPr>
          <a:xfrm>
            <a:off x="468086" y="6172203"/>
            <a:ext cx="8229600" cy="380997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400" b="1" dirty="0" smtClean="0"/>
              <a:t>ประชาชน</a:t>
            </a:r>
            <a:endParaRPr lang="th-TH" sz="2400" b="1" dirty="0"/>
          </a:p>
        </p:txBody>
      </p:sp>
    </p:spTree>
    <p:extLst>
      <p:ext uri="{BB962C8B-B14F-4D97-AF65-F5344CB8AC3E}">
        <p14:creationId xmlns:p14="http://schemas.microsoft.com/office/powerpoint/2010/main" val="70394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/>
          <a:p>
            <a:r>
              <a:rPr lang="th-TH" b="1" dirty="0" smtClean="0"/>
              <a:t>บทที่ 2 เอกสารและงานวิจัยที่เกี่ยวข้อง</a:t>
            </a:r>
            <a:endParaRPr lang="th-TH" b="1" dirty="0"/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1447800" y="1511753"/>
            <a:ext cx="6235700" cy="605065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จังหวัดสมุทรสาคร</a:t>
            </a:r>
            <a:endParaRPr lang="en-US" sz="28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1447800" y="2116818"/>
            <a:ext cx="6235700" cy="60960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เทศบาลนครสมุทรสาคร</a:t>
            </a:r>
            <a:endParaRPr lang="en-US" sz="28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1447800" y="2726418"/>
            <a:ext cx="6235700" cy="550182"/>
          </a:xfrm>
          <a:prstGeom prst="rect">
            <a:avLst/>
          </a:prstGeom>
          <a:gradFill flip="none" rotWithShape="1">
            <a:gsLst>
              <a:gs pos="0">
                <a:srgbClr val="FF0066">
                  <a:tint val="66000"/>
                  <a:satMod val="160000"/>
                </a:srgbClr>
              </a:gs>
              <a:gs pos="50000">
                <a:srgbClr val="FF0066">
                  <a:tint val="44500"/>
                  <a:satMod val="160000"/>
                </a:srgbClr>
              </a:gs>
              <a:gs pos="100000">
                <a:srgbClr val="FF006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ระบบน้ำประปา</a:t>
            </a:r>
            <a:endParaRPr lang="en-US" sz="28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ชื่อเรื่อง 1"/>
          <p:cNvSpPr txBox="1">
            <a:spLocks/>
          </p:cNvSpPr>
          <p:nvPr/>
        </p:nvSpPr>
        <p:spPr>
          <a:xfrm>
            <a:off x="1447800" y="3276600"/>
            <a:ext cx="6235700" cy="586014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แนวคิดที่เกี่ยวข้องกับการวิจัย</a:t>
            </a:r>
            <a:endParaRPr lang="en-US" sz="2800" b="1" dirty="0"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9" name="ตาราง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580422"/>
              </p:ext>
            </p:extLst>
          </p:nvPr>
        </p:nvGraphicFramePr>
        <p:xfrm>
          <a:off x="2286000" y="3980089"/>
          <a:ext cx="5397500" cy="182880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5397500"/>
              </a:tblGrid>
              <a:tr h="439511">
                <a:tc>
                  <a:txBody>
                    <a:bodyPr/>
                    <a:lstStyle/>
                    <a:p>
                      <a:pPr algn="l"/>
                      <a:r>
                        <a:rPr lang="th-TH" sz="2400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แนวคิดเกี่ยวกับความคิดเห็น</a:t>
                      </a:r>
                      <a:endParaRPr lang="th-TH" sz="24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439511">
                <a:tc>
                  <a:txBody>
                    <a:bodyPr/>
                    <a:lstStyle/>
                    <a:p>
                      <a:pPr algn="l"/>
                      <a:r>
                        <a:rPr lang="th-TH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j-cs"/>
                        </a:rPr>
                        <a:t>แนวคิดเกี่ยวกับความต้องการ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j-cs"/>
                        </a:rPr>
                        <a:t>แนวคิดเกี่ยวกับการรับรู้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j-cs"/>
                        </a:rPr>
                        <a:t>แนวคิดเกี่ยวกับการมีส่วนร่วม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  <p:cxnSp>
        <p:nvCxnSpPr>
          <p:cNvPr id="10" name="ตัวเชื่อมต่อตรง 9"/>
          <p:cNvCxnSpPr/>
          <p:nvPr/>
        </p:nvCxnSpPr>
        <p:spPr>
          <a:xfrm>
            <a:off x="1981200" y="3877128"/>
            <a:ext cx="16062" cy="169998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ลูกศรเชื่อมต่อแบบตรง 10"/>
          <p:cNvCxnSpPr/>
          <p:nvPr/>
        </p:nvCxnSpPr>
        <p:spPr>
          <a:xfrm flipH="1">
            <a:off x="1997262" y="4267200"/>
            <a:ext cx="227052" cy="0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ลูกศรเชื่อมต่อแบบตรง 11"/>
          <p:cNvCxnSpPr/>
          <p:nvPr/>
        </p:nvCxnSpPr>
        <p:spPr>
          <a:xfrm flipH="1">
            <a:off x="2013858" y="5105400"/>
            <a:ext cx="227052" cy="0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ลูกศรเชื่อมต่อแบบตรง 12"/>
          <p:cNvCxnSpPr/>
          <p:nvPr/>
        </p:nvCxnSpPr>
        <p:spPr>
          <a:xfrm flipH="1">
            <a:off x="2023702" y="4702627"/>
            <a:ext cx="227052" cy="0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ลูกศรเชื่อมต่อแบบตรง 13"/>
          <p:cNvCxnSpPr/>
          <p:nvPr/>
        </p:nvCxnSpPr>
        <p:spPr>
          <a:xfrm flipH="1">
            <a:off x="2023702" y="5562600"/>
            <a:ext cx="227052" cy="0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ชื่อเรื่อง 1"/>
          <p:cNvSpPr txBox="1">
            <a:spLocks/>
          </p:cNvSpPr>
          <p:nvPr/>
        </p:nvSpPr>
        <p:spPr>
          <a:xfrm>
            <a:off x="1422400" y="5867400"/>
            <a:ext cx="6235700" cy="586014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งานวิจัยที่เกี่ยวข้อง</a:t>
            </a:r>
            <a:endParaRPr lang="en-US" sz="2800" b="1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5615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/>
          <a:p>
            <a:r>
              <a:rPr lang="th-TH" b="1" dirty="0" smtClean="0"/>
              <a:t>บทที่ 3 วิธีดำเนินการวิจัย</a:t>
            </a:r>
            <a:endParaRPr lang="th-TH" b="1" dirty="0"/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1447800" y="1511753"/>
            <a:ext cx="6235700" cy="605065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เครื่องมือที่ใช้ในการวิจัย</a:t>
            </a:r>
            <a:endParaRPr lang="en-US" sz="28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1447800" y="3352800"/>
            <a:ext cx="6235700" cy="60960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ctr">
              <a:spcBef>
                <a:spcPct val="0"/>
              </a:spcBef>
              <a:defRPr/>
            </a:pPr>
            <a:r>
              <a:rPr lang="th-TH" b="1" kern="0" dirty="0">
                <a:solidFill>
                  <a:schemeClr val="tx1"/>
                </a:solidFill>
                <a:latin typeface="Angsana New" pitchFamily="18" charset="-34"/>
                <a:cs typeface="+mj-cs"/>
              </a:rPr>
              <a:t>การเก็บรวบรวมข้อมูล</a:t>
            </a:r>
            <a:endParaRPr lang="en-US" b="1" kern="0" dirty="0">
              <a:solidFill>
                <a:schemeClr val="tx1"/>
              </a:solidFill>
              <a:latin typeface="Angsana New" pitchFamily="18" charset="-34"/>
              <a:cs typeface="+mj-cs"/>
            </a:endParaRPr>
          </a:p>
        </p:txBody>
      </p:sp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1447800" y="3962400"/>
            <a:ext cx="6235700" cy="550182"/>
          </a:xfrm>
          <a:prstGeom prst="rect">
            <a:avLst/>
          </a:prstGeom>
          <a:gradFill flip="none" rotWithShape="1">
            <a:gsLst>
              <a:gs pos="0">
                <a:srgbClr val="FF0066">
                  <a:tint val="66000"/>
                  <a:satMod val="160000"/>
                </a:srgbClr>
              </a:gs>
              <a:gs pos="50000">
                <a:srgbClr val="FF0066">
                  <a:tint val="44500"/>
                  <a:satMod val="160000"/>
                </a:srgbClr>
              </a:gs>
              <a:gs pos="100000">
                <a:srgbClr val="FF006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solidFill>
                  <a:schemeClr val="tx1"/>
                </a:solidFill>
                <a:cs typeface="+mj-cs"/>
              </a:rPr>
              <a:t>การวิเคราะห์ข้อมูล </a:t>
            </a:r>
          </a:p>
        </p:txBody>
      </p:sp>
      <p:graphicFrame>
        <p:nvGraphicFramePr>
          <p:cNvPr id="9" name="ตาราง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9992391"/>
              </p:ext>
            </p:extLst>
          </p:nvPr>
        </p:nvGraphicFramePr>
        <p:xfrm>
          <a:off x="2224314" y="2286000"/>
          <a:ext cx="5397500" cy="91440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5397500"/>
              </a:tblGrid>
              <a:tr h="439511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kern="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ขั้นตอนการสร้างเครื่องมือ</a:t>
                      </a:r>
                      <a:endParaRPr lang="en-US" sz="2400" b="1" kern="0" dirty="0" smtClean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439511">
                <a:tc>
                  <a:txBody>
                    <a:bodyPr/>
                    <a:lstStyle/>
                    <a:p>
                      <a:pPr algn="l"/>
                      <a:r>
                        <a:rPr lang="th-TH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j-cs"/>
                        </a:rPr>
                        <a:t>การแปลความหมาย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</a:tbl>
          </a:graphicData>
        </a:graphic>
      </p:graphicFrame>
      <p:cxnSp>
        <p:nvCxnSpPr>
          <p:cNvPr id="10" name="ตัวเชื่อมต่อตรง 9"/>
          <p:cNvCxnSpPr/>
          <p:nvPr/>
        </p:nvCxnSpPr>
        <p:spPr>
          <a:xfrm>
            <a:off x="1919514" y="2183039"/>
            <a:ext cx="16062" cy="825499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ลูกศรเชื่อมต่อแบบตรง 10"/>
          <p:cNvCxnSpPr/>
          <p:nvPr/>
        </p:nvCxnSpPr>
        <p:spPr>
          <a:xfrm flipH="1">
            <a:off x="1935576" y="2573111"/>
            <a:ext cx="227052" cy="0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ลูกศรเชื่อมต่อแบบตรง 12"/>
          <p:cNvCxnSpPr/>
          <p:nvPr/>
        </p:nvCxnSpPr>
        <p:spPr>
          <a:xfrm flipH="1">
            <a:off x="1947502" y="2994024"/>
            <a:ext cx="227052" cy="0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055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33400" y="533400"/>
            <a:ext cx="8153400" cy="60960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เครื่องมือที่ใช้ในการวิจัย</a:t>
            </a:r>
            <a:endParaRPr lang="en-US" sz="28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569686" y="1395186"/>
            <a:ext cx="8117114" cy="586014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แบบสัมภาษณ์แบบมีโครงสร้าง</a:t>
            </a:r>
            <a:endParaRPr lang="en-US" sz="2800" b="1" dirty="0"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5592337"/>
              </p:ext>
            </p:extLst>
          </p:nvPr>
        </p:nvGraphicFramePr>
        <p:xfrm>
          <a:off x="1295400" y="2133600"/>
          <a:ext cx="7391400" cy="457200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1011455"/>
                <a:gridCol w="4746057"/>
                <a:gridCol w="1633888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  <a:sym typeface="Wingdings 2"/>
                        </a:rPr>
                        <a:t>ตอนที่</a:t>
                      </a:r>
                      <a:r>
                        <a:rPr lang="th-TH" sz="2400" b="1" baseline="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  <a:sym typeface="Wingdings 2"/>
                        </a:rPr>
                        <a:t> 1</a:t>
                      </a:r>
                      <a:endParaRPr lang="th-TH" sz="2400" b="1" dirty="0" smtClean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  <a:sym typeface="Wingdings 2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  <a:sym typeface="Wingdings 2"/>
                        </a:rPr>
                        <a:t>ปัจจัยส่วนบุคคล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  <a:sym typeface="Wingdings 2"/>
                        </a:rPr>
                        <a:t>Check List</a:t>
                      </a:r>
                      <a:endParaRPr lang="th-TH" sz="2400" b="1" dirty="0" smtClean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  <a:sym typeface="Wingdings 2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ตอนที่ 2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ความคิดเห็นของประชาชนเกี่ยวกับการสร้างระบบ</a:t>
                      </a:r>
                    </a:p>
                    <a:p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ผลิตน้ำประปาแบบผิวดิน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Rating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 Scale</a:t>
                      </a:r>
                    </a:p>
                    <a:p>
                      <a:pPr algn="ctr"/>
                      <a:r>
                        <a:rPr lang="th-TH" sz="2400" b="1" baseline="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3 ระดับ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ตอนที่ 3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ความต้องการของประชาชนเกี่ยวกับการสร้างระบบผลิตน้ำประปาแบบผิวดิน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Rating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 Scale</a:t>
                      </a:r>
                    </a:p>
                    <a:p>
                      <a:pPr algn="ctr"/>
                      <a:r>
                        <a:rPr lang="th-TH" sz="2400" b="1" baseline="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3 ระดับ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ตอนที่ 4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การรับรู้ปัญหาเกี่ยวกับการสร้างระบบผลิตน้ำประปาแบบผิวดิน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Rating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 Scale</a:t>
                      </a:r>
                    </a:p>
                    <a:p>
                      <a:pPr algn="ctr"/>
                      <a:r>
                        <a:rPr lang="th-TH" sz="2400" b="1" baseline="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3 ระดับ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ตอนที่ 5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3399">
                            <a:tint val="66000"/>
                            <a:satMod val="160000"/>
                          </a:srgbClr>
                        </a:gs>
                        <a:gs pos="50000">
                          <a:srgbClr val="FF3399">
                            <a:tint val="44500"/>
                            <a:satMod val="160000"/>
                          </a:srgbClr>
                        </a:gs>
                        <a:gs pos="100000">
                          <a:srgbClr val="FF339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การรับรู้ข้อมูลข่าวสารการสร้างระบบผลิตน้ำประปาแบบผิวดิน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FF3399">
                            <a:tint val="66000"/>
                            <a:satMod val="160000"/>
                          </a:srgbClr>
                        </a:gs>
                        <a:gs pos="50000">
                          <a:srgbClr val="FF3399">
                            <a:tint val="44500"/>
                            <a:satMod val="160000"/>
                          </a:srgbClr>
                        </a:gs>
                        <a:gs pos="100000">
                          <a:srgbClr val="FF339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Rating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 Scale</a:t>
                      </a:r>
                    </a:p>
                    <a:p>
                      <a:pPr algn="ctr"/>
                      <a:r>
                        <a:rPr lang="th-TH" sz="2400" b="1" baseline="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3 ระดับ</a:t>
                      </a:r>
                      <a:endParaRPr lang="th-TH" sz="2400" b="1" dirty="0" smtClean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3399">
                            <a:tint val="66000"/>
                            <a:satMod val="160000"/>
                          </a:srgbClr>
                        </a:gs>
                        <a:gs pos="50000">
                          <a:srgbClr val="FF3399">
                            <a:tint val="44500"/>
                            <a:satMod val="160000"/>
                          </a:srgbClr>
                        </a:gs>
                        <a:gs pos="100000">
                          <a:srgbClr val="FF339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ตอนที่ 6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การมีส่วนร่วมรับผิดชอบในกิจการผลิตน้ำประปา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Rating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 Scale</a:t>
                      </a:r>
                    </a:p>
                    <a:p>
                      <a:pPr algn="ctr"/>
                      <a:r>
                        <a:rPr lang="th-TH" sz="2400" b="1" baseline="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3 ระดับ</a:t>
                      </a:r>
                      <a:endParaRPr lang="th-TH" sz="2400" b="1" dirty="0" smtClean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  <p:cxnSp>
        <p:nvCxnSpPr>
          <p:cNvPr id="7" name="ตัวเชื่อมต่อตรง 6"/>
          <p:cNvCxnSpPr/>
          <p:nvPr/>
        </p:nvCxnSpPr>
        <p:spPr>
          <a:xfrm>
            <a:off x="914400" y="1981200"/>
            <a:ext cx="0" cy="426720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ลูกศรเชื่อมต่อแบบตรง 7"/>
          <p:cNvCxnSpPr/>
          <p:nvPr/>
        </p:nvCxnSpPr>
        <p:spPr>
          <a:xfrm flipH="1">
            <a:off x="930462" y="2371272"/>
            <a:ext cx="364938" cy="0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ลูกศรเชื่อมต่อแบบตรง 19"/>
          <p:cNvCxnSpPr/>
          <p:nvPr/>
        </p:nvCxnSpPr>
        <p:spPr>
          <a:xfrm flipH="1">
            <a:off x="914400" y="2971800"/>
            <a:ext cx="364938" cy="0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ลูกศรเชื่อมต่อแบบตรง 20"/>
          <p:cNvCxnSpPr/>
          <p:nvPr/>
        </p:nvCxnSpPr>
        <p:spPr>
          <a:xfrm flipH="1">
            <a:off x="930462" y="3733800"/>
            <a:ext cx="364938" cy="0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ลูกศรเชื่อมต่อแบบตรง 21"/>
          <p:cNvCxnSpPr/>
          <p:nvPr/>
        </p:nvCxnSpPr>
        <p:spPr>
          <a:xfrm flipH="1">
            <a:off x="914400" y="4648200"/>
            <a:ext cx="364938" cy="0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ลูกศรเชื่อมต่อแบบตรง 22"/>
          <p:cNvCxnSpPr/>
          <p:nvPr/>
        </p:nvCxnSpPr>
        <p:spPr>
          <a:xfrm flipH="1">
            <a:off x="914400" y="5486400"/>
            <a:ext cx="364938" cy="0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ลูกศรเชื่อมต่อแบบตรง 23"/>
          <p:cNvCxnSpPr/>
          <p:nvPr/>
        </p:nvCxnSpPr>
        <p:spPr>
          <a:xfrm flipH="1">
            <a:off x="914400" y="6172200"/>
            <a:ext cx="364938" cy="0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767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7"/>
          <p:cNvSpPr txBox="1">
            <a:spLocks/>
          </p:cNvSpPr>
          <p:nvPr/>
        </p:nvSpPr>
        <p:spPr>
          <a:xfrm>
            <a:off x="285720" y="352420"/>
            <a:ext cx="8572560" cy="71438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rgbClr val="FF66CC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anchor="b" anchorCtr="0">
            <a:noAutofit/>
          </a:bodyPr>
          <a:lstStyle/>
          <a:p>
            <a:pPr marL="0" lvl="1" algn="ctr">
              <a:spcBef>
                <a:spcPct val="0"/>
              </a:spcBef>
              <a:defRPr/>
            </a:pPr>
            <a:r>
              <a:rPr lang="th-TH" sz="3600" b="1" kern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ขั้นตอนการสร้างเครื่องมือ</a:t>
            </a:r>
            <a:endParaRPr lang="en-US" sz="3600" b="1" kern="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285720" y="1514452"/>
            <a:ext cx="8572560" cy="714380"/>
          </a:xfrm>
          <a:prstGeom prst="flowChartProcess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cs typeface="+mj-cs"/>
              </a:rPr>
              <a:t>ศึกษาข้อมูลเบื้องต้น ข้อมูลพื้นฐานจากตำรา ทฤษฎี งานวิจัยและเอกสารที่เกี่ยวข้อง  </a:t>
            </a:r>
            <a:endParaRPr lang="th-TH" sz="24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285720" y="2586022"/>
            <a:ext cx="8572560" cy="714380"/>
          </a:xfrm>
          <a:prstGeom prst="flowChartProcess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cs typeface="+mj-cs"/>
              </a:rPr>
              <a:t>จัดทำแบบสัมภาษณ์ให้ครอบคลุมวัตถุประสงค์ตามกรอบแนวคิดของการวิจัย</a:t>
            </a:r>
            <a:endParaRPr lang="en-US" sz="24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285720" y="3657592"/>
            <a:ext cx="8572560" cy="714380"/>
          </a:xfrm>
          <a:prstGeom prst="flowChartProcess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Cordia New" pitchFamily="34" charset="-34"/>
                <a:cs typeface="+mj-cs"/>
              </a:rPr>
              <a:t>นำแบบสัมภาษณ์ไปให้ผู้ทรงคุณวุฒิจำนวน </a:t>
            </a:r>
            <a:r>
              <a:rPr lang="en-US" sz="2400" b="1" dirty="0">
                <a:solidFill>
                  <a:schemeClr val="tx1"/>
                </a:solidFill>
                <a:latin typeface="Cordia New" pitchFamily="34" charset="-34"/>
                <a:cs typeface="+mj-cs"/>
              </a:rPr>
              <a:t>4</a:t>
            </a:r>
            <a:r>
              <a:rPr lang="en-US" sz="2400" b="1" dirty="0" smtClean="0">
                <a:solidFill>
                  <a:schemeClr val="tx1"/>
                </a:solidFill>
                <a:latin typeface="Cordia New" pitchFamily="34" charset="-34"/>
                <a:cs typeface="+mj-cs"/>
              </a:rPr>
              <a:t> </a:t>
            </a:r>
            <a:r>
              <a:rPr lang="th-TH" sz="2400" b="1" dirty="0" smtClean="0">
                <a:solidFill>
                  <a:schemeClr val="tx1"/>
                </a:solidFill>
                <a:latin typeface="Cordia New" pitchFamily="34" charset="-34"/>
                <a:cs typeface="+mj-cs"/>
              </a:rPr>
              <a:t>ท่านพิจารณา</a:t>
            </a:r>
          </a:p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Cordia New" pitchFamily="34" charset="-34"/>
                <a:cs typeface="+mj-cs"/>
              </a:rPr>
              <a:t>ตรวจสอบความเที่ยงตรงของเนื้อหา  ภาษาที่ใช้ และข้อเสนอแนะต่าง ๆ </a:t>
            </a:r>
            <a:endParaRPr lang="th-TH" sz="2400" b="1" dirty="0">
              <a:solidFill>
                <a:schemeClr val="tx1"/>
              </a:solidFill>
              <a:latin typeface="Cordia New" pitchFamily="34" charset="-34"/>
              <a:cs typeface="+mj-cs"/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285720" y="4752972"/>
            <a:ext cx="8572560" cy="714380"/>
          </a:xfrm>
          <a:prstGeom prst="flowChartProcess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cs typeface="+mj-cs"/>
              </a:rPr>
              <a:t>ปรับปรุงแก้ไขแบบสัมภาษณ์ </a:t>
            </a:r>
            <a:r>
              <a:rPr lang="th-TH" sz="2400" b="1" dirty="0" smtClean="0">
                <a:solidFill>
                  <a:schemeClr val="tx1"/>
                </a:solidFill>
                <a:latin typeface="Angsana New" pitchFamily="18" charset="-34"/>
                <a:cs typeface="+mj-cs"/>
              </a:rPr>
              <a:t>นำไป </a:t>
            </a:r>
            <a:r>
              <a:rPr lang="en-US" sz="2400" b="1" dirty="0">
                <a:solidFill>
                  <a:schemeClr val="tx1"/>
                </a:solidFill>
                <a:latin typeface="Angsana New" pitchFamily="18" charset="-34"/>
                <a:cs typeface="+mj-cs"/>
              </a:rPr>
              <a:t>Try Out </a:t>
            </a:r>
            <a:r>
              <a:rPr lang="th-TH" sz="2400" b="1" dirty="0">
                <a:solidFill>
                  <a:schemeClr val="tx1"/>
                </a:solidFill>
                <a:latin typeface="Angsana New" pitchFamily="18" charset="-34"/>
                <a:cs typeface="+mj-cs"/>
              </a:rPr>
              <a:t>จำนวน </a:t>
            </a:r>
            <a:r>
              <a:rPr lang="en-US" sz="2400" b="1" dirty="0">
                <a:solidFill>
                  <a:schemeClr val="tx1"/>
                </a:solidFill>
                <a:latin typeface="Angsana New" pitchFamily="18" charset="-34"/>
                <a:cs typeface="+mj-cs"/>
              </a:rPr>
              <a:t>40 </a:t>
            </a:r>
            <a:r>
              <a:rPr lang="th-TH" sz="2400" b="1" dirty="0">
                <a:solidFill>
                  <a:schemeClr val="tx1"/>
                </a:solidFill>
                <a:latin typeface="Angsana New" pitchFamily="18" charset="-34"/>
                <a:cs typeface="+mj-cs"/>
              </a:rPr>
              <a:t>หลังคา</a:t>
            </a:r>
            <a:r>
              <a:rPr lang="th-TH" sz="2400" b="1" dirty="0" smtClean="0">
                <a:solidFill>
                  <a:schemeClr val="tx1"/>
                </a:solidFill>
                <a:latin typeface="Angsana New" pitchFamily="18" charset="-34"/>
                <a:cs typeface="+mj-cs"/>
              </a:rPr>
              <a:t>เรือน</a:t>
            </a:r>
            <a:endParaRPr lang="th-TH" sz="2400" b="1" dirty="0">
              <a:solidFill>
                <a:schemeClr val="tx1"/>
              </a:solidFill>
              <a:cs typeface="+mj-cs"/>
            </a:endParaRPr>
          </a:p>
          <a:p>
            <a:pPr algn="ctr"/>
            <a:r>
              <a:rPr lang="th-TH" sz="2400" b="1" dirty="0" smtClean="0">
                <a:solidFill>
                  <a:schemeClr val="tx1"/>
                </a:solidFill>
                <a:cs typeface="+mj-cs"/>
              </a:rPr>
              <a:t>(พื้นที่นอกเขตเทศบาล ต.บางหญ้าแพรก  ต.ท่าทราย  ต. ท่าจีน และ ต.โคกขาม)</a:t>
            </a:r>
            <a:endParaRPr lang="th-TH" sz="24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285720" y="5838820"/>
            <a:ext cx="8572560" cy="714380"/>
          </a:xfrm>
          <a:prstGeom prst="flowChartProcess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1371600"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2400" b="1" dirty="0" smtClean="0">
                <a:solidFill>
                  <a:schemeClr val="tx1"/>
                </a:solidFill>
                <a:latin typeface="Cordia New" pitchFamily="34" charset="-34"/>
                <a:ea typeface="AngsanaNew"/>
                <a:cs typeface="+mj-cs"/>
              </a:rPr>
              <a:t>นำแบบสัมภาษณ์ไปใช้กับกลุ่มตัวอย่างจริง</a:t>
            </a:r>
            <a:endParaRPr lang="th-TH" sz="2400" b="1" dirty="0" smtClean="0">
              <a:solidFill>
                <a:schemeClr val="tx1"/>
              </a:solidFill>
              <a:latin typeface="Arial" pitchFamily="34" charset="0"/>
              <a:cs typeface="+mj-cs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4429124" y="2300270"/>
            <a:ext cx="285752" cy="214314"/>
          </a:xfrm>
          <a:prstGeom prst="downArrow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Down Arrow 11"/>
          <p:cNvSpPr/>
          <p:nvPr/>
        </p:nvSpPr>
        <p:spPr>
          <a:xfrm>
            <a:off x="4429124" y="3371840"/>
            <a:ext cx="285752" cy="214314"/>
          </a:xfrm>
          <a:prstGeom prst="downArrow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Down Arrow 12"/>
          <p:cNvSpPr/>
          <p:nvPr/>
        </p:nvSpPr>
        <p:spPr>
          <a:xfrm>
            <a:off x="4429124" y="4467220"/>
            <a:ext cx="285752" cy="214314"/>
          </a:xfrm>
          <a:prstGeom prst="downArrow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Down Arrow 13"/>
          <p:cNvSpPr/>
          <p:nvPr/>
        </p:nvSpPr>
        <p:spPr>
          <a:xfrm>
            <a:off x="4429124" y="5538790"/>
            <a:ext cx="285752" cy="214314"/>
          </a:xfrm>
          <a:prstGeom prst="downArrow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3697469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4" name="Picture 12" descr="C:\Documents and Settings\home01\My Documents\My Pictures\p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4629"/>
            <a:ext cx="37338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C:\Documents and Settings\home01\My Documents\My Pictures\p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13657"/>
            <a:ext cx="37338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86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C:\Documents and Settings\home01\My Documents\My Pictures\p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1000"/>
            <a:ext cx="3733800" cy="6237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3" descr="C:\Documents and Settings\home01\My Documents\My Pictures\p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66486"/>
            <a:ext cx="3733800" cy="626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25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6" descr="C:\Documents and Settings\home01\My Documents\My Pictures\p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91886"/>
            <a:ext cx="3744030" cy="622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5" descr="C:\Documents and Settings\home01\My Documents\My Pictures\p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3733800" cy="622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77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6143" y="533400"/>
            <a:ext cx="8153400" cy="91440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การแปลความหมาย</a:t>
            </a:r>
          </a:p>
          <a:p>
            <a:pPr lvl="0"/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(วิเชียร  เกตุสิงห์)</a:t>
            </a:r>
            <a:endParaRPr lang="en-US" sz="2800" b="1" dirty="0"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1484264"/>
              </p:ext>
            </p:extLst>
          </p:nvPr>
        </p:nvGraphicFramePr>
        <p:xfrm>
          <a:off x="533400" y="1828800"/>
          <a:ext cx="8149771" cy="182880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4352794"/>
                <a:gridCol w="3796977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  <a:sym typeface="Wingdings 2"/>
                        </a:rPr>
                        <a:t>คะแนนเฉลี่ย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  <a:sym typeface="Wingdings 2"/>
                        </a:rPr>
                        <a:t>ระดับ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2.34 – 3.00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มาก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1.67 – 2.33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ปานกลาง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1.00 – 1.66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น้อย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57200" y="4499429"/>
            <a:ext cx="7543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cs typeface="+mj-cs"/>
              </a:rPr>
              <a:t>หมายเหตุ    ตอนที่ 2 ความคิดเห็น</a:t>
            </a:r>
          </a:p>
          <a:p>
            <a:r>
              <a:rPr lang="th-TH" b="1" dirty="0">
                <a:cs typeface="+mj-cs"/>
              </a:rPr>
              <a:t> </a:t>
            </a:r>
            <a:r>
              <a:rPr lang="th-TH" b="1" dirty="0" smtClean="0">
                <a:cs typeface="+mj-cs"/>
              </a:rPr>
              <a:t>                   ตอนที่ 3 ความต้องการ</a:t>
            </a:r>
          </a:p>
          <a:p>
            <a:r>
              <a:rPr lang="th-TH" b="1" dirty="0">
                <a:cs typeface="+mj-cs"/>
              </a:rPr>
              <a:t> </a:t>
            </a:r>
            <a:r>
              <a:rPr lang="th-TH" b="1" dirty="0" smtClean="0">
                <a:cs typeface="+mj-cs"/>
              </a:rPr>
              <a:t>                   ตอนที่ 4 การรับรู้ปัญหา</a:t>
            </a:r>
          </a:p>
          <a:p>
            <a:r>
              <a:rPr lang="th-TH" b="1" dirty="0">
                <a:cs typeface="+mj-cs"/>
              </a:rPr>
              <a:t> </a:t>
            </a:r>
            <a:r>
              <a:rPr lang="th-TH" b="1" dirty="0" smtClean="0">
                <a:cs typeface="+mj-cs"/>
              </a:rPr>
              <a:t>                   ตอนที่ 6 การมีส่วนร่วม</a:t>
            </a:r>
            <a:endParaRPr lang="th-TH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6087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/>
          <a:p>
            <a:r>
              <a:rPr lang="th-TH" b="1" dirty="0" smtClean="0"/>
              <a:t>บทที่ 1 บทนำ</a:t>
            </a:r>
            <a:endParaRPr lang="th-TH" b="1" dirty="0"/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1447800" y="1511753"/>
            <a:ext cx="6235700" cy="605065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ความสำคัญของปัญหา</a:t>
            </a:r>
            <a:endParaRPr lang="en-US" sz="28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1447800" y="2116818"/>
            <a:ext cx="6235700" cy="60960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ความมุ่งหมายของการวิจัย</a:t>
            </a:r>
            <a:endParaRPr lang="en-US" sz="28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1447800" y="2726418"/>
            <a:ext cx="6235700" cy="550182"/>
          </a:xfrm>
          <a:prstGeom prst="rect">
            <a:avLst/>
          </a:prstGeom>
          <a:gradFill flip="none" rotWithShape="1">
            <a:gsLst>
              <a:gs pos="0">
                <a:srgbClr val="FF0066">
                  <a:tint val="66000"/>
                  <a:satMod val="160000"/>
                </a:srgbClr>
              </a:gs>
              <a:gs pos="50000">
                <a:srgbClr val="FF0066">
                  <a:tint val="44500"/>
                  <a:satMod val="160000"/>
                </a:srgbClr>
              </a:gs>
              <a:gs pos="100000">
                <a:srgbClr val="FF006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ความสำคัญของการวิจัย</a:t>
            </a:r>
            <a:endParaRPr lang="en-US" sz="28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ชื่อเรื่อง 1"/>
          <p:cNvSpPr txBox="1">
            <a:spLocks/>
          </p:cNvSpPr>
          <p:nvPr/>
        </p:nvSpPr>
        <p:spPr>
          <a:xfrm>
            <a:off x="1447800" y="3276600"/>
            <a:ext cx="6235700" cy="586014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ขอบเขตของการวิจัย</a:t>
            </a:r>
            <a:endParaRPr lang="en-US" sz="2800" b="1" dirty="0"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9" name="ตาราง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0262105"/>
              </p:ext>
            </p:extLst>
          </p:nvPr>
        </p:nvGraphicFramePr>
        <p:xfrm>
          <a:off x="2286000" y="3980089"/>
          <a:ext cx="5397500" cy="182880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5397500"/>
              </a:tblGrid>
              <a:tr h="439511">
                <a:tc>
                  <a:txBody>
                    <a:bodyPr/>
                    <a:lstStyle/>
                    <a:p>
                      <a:pPr algn="l"/>
                      <a:r>
                        <a:rPr lang="th-TH" sz="2400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ประชากรและกลุ่มตัวอย่าง</a:t>
                      </a:r>
                      <a:endParaRPr lang="th-TH" sz="24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439511">
                <a:tc>
                  <a:txBody>
                    <a:bodyPr/>
                    <a:lstStyle/>
                    <a:p>
                      <a:pPr algn="l"/>
                      <a:r>
                        <a:rPr lang="th-TH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j-cs"/>
                        </a:rPr>
                        <a:t>กรอบแนวคิดในการวิจัย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j-cs"/>
                        </a:rPr>
                        <a:t>สมมติฐานในการวิจัย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j-cs"/>
                        </a:rPr>
                        <a:t>นิยามศัพท์เฉพาะ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  <p:cxnSp>
        <p:nvCxnSpPr>
          <p:cNvPr id="10" name="ตัวเชื่อมต่อตรง 9"/>
          <p:cNvCxnSpPr/>
          <p:nvPr/>
        </p:nvCxnSpPr>
        <p:spPr>
          <a:xfrm>
            <a:off x="1981200" y="3877128"/>
            <a:ext cx="16062" cy="169998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ลูกศรเชื่อมต่อแบบตรง 10"/>
          <p:cNvCxnSpPr/>
          <p:nvPr/>
        </p:nvCxnSpPr>
        <p:spPr>
          <a:xfrm flipH="1">
            <a:off x="1997262" y="4267200"/>
            <a:ext cx="227052" cy="0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ลูกศรเชื่อมต่อแบบตรง 11"/>
          <p:cNvCxnSpPr/>
          <p:nvPr/>
        </p:nvCxnSpPr>
        <p:spPr>
          <a:xfrm flipH="1">
            <a:off x="2013858" y="5105400"/>
            <a:ext cx="227052" cy="0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ลูกศรเชื่อมต่อแบบตรง 12"/>
          <p:cNvCxnSpPr/>
          <p:nvPr/>
        </p:nvCxnSpPr>
        <p:spPr>
          <a:xfrm flipH="1">
            <a:off x="2023702" y="4702627"/>
            <a:ext cx="227052" cy="0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ลูกศรเชื่อมต่อแบบตรง 13"/>
          <p:cNvCxnSpPr/>
          <p:nvPr/>
        </p:nvCxnSpPr>
        <p:spPr>
          <a:xfrm flipH="1">
            <a:off x="2023702" y="5562600"/>
            <a:ext cx="227052" cy="0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37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6143" y="533400"/>
            <a:ext cx="8153400" cy="91440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การแปลความหมาย</a:t>
            </a:r>
          </a:p>
          <a:p>
            <a:pPr lvl="0"/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(วิเชียร  เกตุสิงห์)</a:t>
            </a:r>
            <a:endParaRPr lang="en-US" sz="2800" b="1" dirty="0"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455752"/>
              </p:ext>
            </p:extLst>
          </p:nvPr>
        </p:nvGraphicFramePr>
        <p:xfrm>
          <a:off x="533400" y="1828800"/>
          <a:ext cx="8149771" cy="182880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4352794"/>
                <a:gridCol w="3796977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  <a:sym typeface="Wingdings 2"/>
                        </a:rPr>
                        <a:t>คะแนนเฉลี่ย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  <a:sym typeface="Wingdings 2"/>
                        </a:rPr>
                        <a:t>ระดับ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2.34 – 3.00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cs typeface="+mj-cs"/>
                        </a:rPr>
                        <a:t>ได้รับประจำ</a:t>
                      </a:r>
                      <a:endParaRPr lang="th-TH" sz="2400" b="1" dirty="0">
                        <a:cs typeface="+mj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1.67 – 2.33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cs typeface="+mj-cs"/>
                        </a:rPr>
                        <a:t>ได้รับเป็นบางครั้ง</a:t>
                      </a:r>
                      <a:endParaRPr lang="th-TH" sz="2400" b="1" dirty="0">
                        <a:cs typeface="+mj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1.00 – 1.66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cs typeface="+mj-cs"/>
                        </a:rPr>
                        <a:t>ไม่ได้รับเลย</a:t>
                      </a:r>
                      <a:endParaRPr lang="th-TH" sz="2400" b="1" dirty="0">
                        <a:cs typeface="+mj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57200" y="4499429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cs typeface="+mj-cs"/>
              </a:rPr>
              <a:t>หมายเหตุ    ตอนที่ 5 การรับรู้ข้อมูลข่าวสาร</a:t>
            </a:r>
            <a:endParaRPr lang="th-TH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30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7"/>
          <p:cNvSpPr txBox="1">
            <a:spLocks/>
          </p:cNvSpPr>
          <p:nvPr/>
        </p:nvSpPr>
        <p:spPr>
          <a:xfrm>
            <a:off x="285720" y="352420"/>
            <a:ext cx="8572560" cy="71438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rgbClr val="FF66CC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anchor="b" anchorCtr="0">
            <a:noAutofit/>
          </a:bodyPr>
          <a:lstStyle/>
          <a:p>
            <a:pPr marL="0" lvl="1" algn="ctr">
              <a:spcBef>
                <a:spcPct val="0"/>
              </a:spcBef>
              <a:defRPr/>
            </a:pPr>
            <a:r>
              <a:rPr lang="th-TH" sz="3600" b="1" kern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การเก็บรวบรวมข้อมูล</a:t>
            </a:r>
            <a:endParaRPr lang="en-US" sz="3600" b="1" kern="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285720" y="1514452"/>
            <a:ext cx="8572560" cy="714380"/>
          </a:xfrm>
          <a:prstGeom prst="flowChartProcess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cs typeface="+mj-cs"/>
              </a:rPr>
              <a:t>ทำหนังสือขอความอนุเคราะห์แจ้งไปยัง ผอ.กองประปาเทศบาลนครสมุทรสาคร </a:t>
            </a:r>
          </a:p>
          <a:p>
            <a:pPr algn="ctr"/>
            <a:r>
              <a:rPr lang="th-TH" sz="2400" b="1" dirty="0" smtClean="0">
                <a:solidFill>
                  <a:schemeClr val="tx1"/>
                </a:solidFill>
                <a:cs typeface="+mj-cs"/>
              </a:rPr>
              <a:t>เพื่อประสานงานประธานชุมชนทั้ง 32 แห่ง</a:t>
            </a:r>
            <a:endParaRPr lang="th-TH" sz="24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285720" y="2586022"/>
            <a:ext cx="8572560" cy="714380"/>
          </a:xfrm>
          <a:prstGeom prst="flowChartProcess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cs typeface="+mj-cs"/>
              </a:rPr>
              <a:t>ประชุมชี้แจงให้ประธานชุมชนทั้ง 32 แห่ง ทราบวัตถุประสงค์ในการสำรวจ</a:t>
            </a:r>
          </a:p>
          <a:p>
            <a:pPr algn="ctr"/>
            <a:r>
              <a:rPr lang="th-TH" sz="2400" b="1" dirty="0" smtClean="0">
                <a:solidFill>
                  <a:schemeClr val="tx1"/>
                </a:solidFill>
                <a:cs typeface="+mj-cs"/>
              </a:rPr>
              <a:t>เพื่อประชาสัมพันธ์ให้ประชาชนในชุมชนต่าง ๆ ทราบ ก่อนเก็บข้อมูลจริง</a:t>
            </a:r>
            <a:endParaRPr lang="en-US" sz="24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285720" y="3657592"/>
            <a:ext cx="8572560" cy="714380"/>
          </a:xfrm>
          <a:prstGeom prst="flowChartProcess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Cordia New" pitchFamily="34" charset="-34"/>
                <a:cs typeface="+mj-cs"/>
              </a:rPr>
              <a:t>จัดเตรียมเครื่องมือ กำหนดผู้ช่วยวิจัย (นักศึกษาสาขาวิชาการบัญชี ปีที่ 4 จำนวน 30 คน)</a:t>
            </a:r>
          </a:p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Cordia New" pitchFamily="34" charset="-34"/>
                <a:cs typeface="+mj-cs"/>
              </a:rPr>
              <a:t>ประชุม  แนะนำวิธีการเก็บรวบรวมข้อมูล ก่อนการปฏิบัติงานภาคสนาม</a:t>
            </a:r>
            <a:endParaRPr lang="th-TH" sz="2400" b="1" dirty="0">
              <a:solidFill>
                <a:schemeClr val="tx1"/>
              </a:solidFill>
              <a:latin typeface="Cordia New" pitchFamily="34" charset="-34"/>
              <a:cs typeface="+mj-cs"/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285720" y="4752972"/>
            <a:ext cx="8572560" cy="714380"/>
          </a:xfrm>
          <a:prstGeom prst="flowChartProcess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cs typeface="+mj-cs"/>
              </a:rPr>
              <a:t>เก็บรวบรวมข้อมูล  (ได้รับความอนุเคราะห์จากประธานชุมชนพาลงพื้นที่ทั้ง 32 แห่ง)</a:t>
            </a:r>
          </a:p>
          <a:p>
            <a:pPr algn="ctr"/>
            <a:r>
              <a:rPr lang="th-TH" sz="2400" b="1" dirty="0" smtClean="0">
                <a:solidFill>
                  <a:schemeClr val="tx1"/>
                </a:solidFill>
                <a:cs typeface="+mj-cs"/>
              </a:rPr>
              <a:t>สัมภาษณ์หลังคาเรือนละ 1 คน ใช้เวลา 20 นาที เก็บรวบรวมข้อมูล 1 เดือน</a:t>
            </a:r>
            <a:endParaRPr lang="th-TH" sz="24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285720" y="5838820"/>
            <a:ext cx="8572560" cy="714380"/>
          </a:xfrm>
          <a:prstGeom prst="flowChartProcess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1371600"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2400" b="1" dirty="0" smtClean="0">
                <a:solidFill>
                  <a:schemeClr val="tx1"/>
                </a:solidFill>
                <a:latin typeface="Cordia New" pitchFamily="34" charset="-34"/>
                <a:ea typeface="AngsanaNew"/>
                <a:cs typeface="+mj-cs"/>
              </a:rPr>
              <a:t>นำแบบสัมภาษณ์แบบมีโครงสร้างตรวจดูความเรียบร้อย </a:t>
            </a:r>
          </a:p>
          <a:p>
            <a:pPr lvl="0" indent="1371600"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2400" b="1" dirty="0" smtClean="0">
                <a:solidFill>
                  <a:schemeClr val="tx1"/>
                </a:solidFill>
                <a:latin typeface="Cordia New" pitchFamily="34" charset="-34"/>
                <a:ea typeface="AngsanaNew"/>
                <a:cs typeface="+mj-cs"/>
              </a:rPr>
              <a:t>และนำไปจัดกระทำและวิเคราะห์ข้อมูล</a:t>
            </a:r>
            <a:endParaRPr lang="th-TH" sz="2400" b="1" dirty="0" smtClean="0">
              <a:solidFill>
                <a:schemeClr val="tx1"/>
              </a:solidFill>
              <a:latin typeface="Arial" pitchFamily="34" charset="0"/>
              <a:cs typeface="+mj-cs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4429124" y="2300270"/>
            <a:ext cx="285752" cy="214314"/>
          </a:xfrm>
          <a:prstGeom prst="downArrow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Down Arrow 11"/>
          <p:cNvSpPr/>
          <p:nvPr/>
        </p:nvSpPr>
        <p:spPr>
          <a:xfrm>
            <a:off x="4429124" y="3371840"/>
            <a:ext cx="285752" cy="214314"/>
          </a:xfrm>
          <a:prstGeom prst="downArrow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Down Arrow 12"/>
          <p:cNvSpPr/>
          <p:nvPr/>
        </p:nvSpPr>
        <p:spPr>
          <a:xfrm>
            <a:off x="4429124" y="4467220"/>
            <a:ext cx="285752" cy="214314"/>
          </a:xfrm>
          <a:prstGeom prst="downArrow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Down Arrow 13"/>
          <p:cNvSpPr/>
          <p:nvPr/>
        </p:nvSpPr>
        <p:spPr>
          <a:xfrm>
            <a:off x="4429124" y="5538790"/>
            <a:ext cx="285752" cy="214314"/>
          </a:xfrm>
          <a:prstGeom prst="downArrow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2178122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457200" y="152400"/>
            <a:ext cx="8229600" cy="57150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400" b="1" dirty="0" smtClean="0"/>
              <a:t>รายชื่อคณะกรรมการเครือข่างองค์การชุมชน</a:t>
            </a:r>
            <a:endParaRPr lang="th-TH" sz="2400" b="1" dirty="0"/>
          </a:p>
        </p:txBody>
      </p:sp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457200" y="685800"/>
            <a:ext cx="8229600" cy="57150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400" b="1" dirty="0" smtClean="0"/>
              <a:t>ประธานกรรมการ  </a:t>
            </a:r>
            <a:r>
              <a:rPr lang="en-US" sz="2400" b="1" dirty="0" smtClean="0"/>
              <a:t>:</a:t>
            </a:r>
            <a:r>
              <a:rPr lang="th-TH" sz="2400" b="1" dirty="0" smtClean="0"/>
              <a:t>  นายเผชิญ  ภูมิวัช</a:t>
            </a:r>
            <a:r>
              <a:rPr lang="th-TH" sz="2400" b="1" dirty="0" err="1" smtClean="0"/>
              <a:t>รพล</a:t>
            </a:r>
            <a:endParaRPr lang="th-TH" sz="2400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295400"/>
            <a:ext cx="2666999" cy="456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311275"/>
            <a:ext cx="2667000" cy="452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328056"/>
            <a:ext cx="2667000" cy="529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1" y="6019800"/>
            <a:ext cx="4343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>
                <a:cs typeface="+mj-cs"/>
              </a:rPr>
              <a:t>ที่มา </a:t>
            </a:r>
            <a:r>
              <a:rPr lang="en-US" sz="2400" dirty="0" smtClean="0">
                <a:cs typeface="+mj-cs"/>
              </a:rPr>
              <a:t>:</a:t>
            </a:r>
            <a:r>
              <a:rPr lang="th-TH" sz="2400" dirty="0" smtClean="0">
                <a:cs typeface="+mj-cs"/>
              </a:rPr>
              <a:t> เทศบาลนครสมุทรสาคร.  (2548)</a:t>
            </a:r>
            <a:endParaRPr lang="th-TH" sz="24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9989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 txBox="1">
            <a:spLocks/>
          </p:cNvSpPr>
          <p:nvPr/>
        </p:nvSpPr>
        <p:spPr>
          <a:xfrm>
            <a:off x="457200" y="304800"/>
            <a:ext cx="8229600" cy="57150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400" b="1" dirty="0" smtClean="0"/>
              <a:t>รายชื่อคณะผู้วิจัยและผู้ช่วยวิจัย</a:t>
            </a:r>
            <a:endParaRPr lang="th-TH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876300"/>
            <a:ext cx="2743200" cy="528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1" y="883329"/>
            <a:ext cx="2743200" cy="529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876300"/>
            <a:ext cx="2743200" cy="529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586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 txBox="1">
            <a:spLocks/>
          </p:cNvSpPr>
          <p:nvPr/>
        </p:nvSpPr>
        <p:spPr>
          <a:xfrm>
            <a:off x="457200" y="304800"/>
            <a:ext cx="8229600" cy="57150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400" b="1" dirty="0" smtClean="0"/>
              <a:t>ตารางการเก็บรวบรวมข้อมูลภาคสนาม</a:t>
            </a:r>
            <a:endParaRPr lang="th-TH" sz="2400" b="1" dirty="0"/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5950875"/>
              </p:ext>
            </p:extLst>
          </p:nvPr>
        </p:nvGraphicFramePr>
        <p:xfrm>
          <a:off x="533400" y="914400"/>
          <a:ext cx="8153400" cy="548640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457200"/>
                <a:gridCol w="533400"/>
                <a:gridCol w="533400"/>
                <a:gridCol w="533400"/>
                <a:gridCol w="2019300"/>
                <a:gridCol w="2038350"/>
                <a:gridCol w="2038350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solidFill>
                            <a:schemeClr val="tx1"/>
                          </a:solidFill>
                          <a:cs typeface="+mj-cs"/>
                        </a:rPr>
                        <a:t>วัน เดือน ปี</a:t>
                      </a:r>
                      <a:endParaRPr lang="th-TH" sz="2000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sz="2000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2000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j-cs"/>
                        </a:rPr>
                        <a:t>กลุ่มที่ 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j-cs"/>
                        </a:rPr>
                        <a:t>กลุ่มที่ 2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solidFill>
                            <a:schemeClr val="tx1"/>
                          </a:solidFill>
                          <a:cs typeface="+mj-cs"/>
                        </a:rPr>
                        <a:t>กลุ่มที่ 3</a:t>
                      </a:r>
                      <a:endParaRPr lang="th-TH" sz="2000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ศ</a:t>
                      </a:r>
                      <a:endParaRPr lang="th-TH" sz="20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6</a:t>
                      </a:r>
                      <a:endParaRPr lang="th-TH" sz="20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ม.ค.</a:t>
                      </a:r>
                      <a:endParaRPr lang="th-TH" sz="20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49</a:t>
                      </a:r>
                      <a:endParaRPr lang="th-TH" sz="20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ชุมชนรถไฟวัดแหลม</a:t>
                      </a:r>
                    </a:p>
                    <a:p>
                      <a:pPr algn="l"/>
                      <a:r>
                        <a:rPr lang="th-TH" sz="2000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ชุมชนวัดแหลม</a:t>
                      </a:r>
                      <a:endParaRPr lang="th-TH" sz="20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ชุมชนศาลเจ้าแม้จุ้ยบุ้ย</a:t>
                      </a:r>
                      <a:r>
                        <a:rPr lang="th-TH" sz="2000" b="1" dirty="0" err="1" smtClean="0">
                          <a:solidFill>
                            <a:schemeClr val="tx1"/>
                          </a:solidFill>
                          <a:cs typeface="+mj-cs"/>
                        </a:rPr>
                        <a:t>เนี่ย</a:t>
                      </a:r>
                      <a:endParaRPr lang="th-TH" sz="2000" b="1" dirty="0" smtClean="0">
                        <a:solidFill>
                          <a:schemeClr val="tx1"/>
                        </a:solidFill>
                        <a:cs typeface="+mj-cs"/>
                      </a:endParaRPr>
                    </a:p>
                    <a:p>
                      <a:pPr algn="l"/>
                      <a:r>
                        <a:rPr lang="th-TH" sz="2000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ชุมชนท้องคุ้ง</a:t>
                      </a:r>
                      <a:endParaRPr lang="th-TH" sz="20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ชุมชนศาลเจ้ากลาง</a:t>
                      </a:r>
                    </a:p>
                    <a:p>
                      <a:pPr algn="l"/>
                      <a:r>
                        <a:rPr lang="th-TH" sz="2000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ชุมชนท้ายบ้าน</a:t>
                      </a:r>
                      <a:endParaRPr lang="th-TH" sz="20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ส</a:t>
                      </a:r>
                      <a:endParaRPr lang="th-TH" sz="20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7</a:t>
                      </a:r>
                      <a:endParaRPr lang="th-TH" sz="20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ม.ค.</a:t>
                      </a:r>
                      <a:endParaRPr lang="th-TH" sz="20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49</a:t>
                      </a:r>
                      <a:endParaRPr lang="th-TH" sz="20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ชุมชนคลองกระโจน</a:t>
                      </a:r>
                    </a:p>
                    <a:p>
                      <a:pPr algn="l"/>
                      <a:r>
                        <a:rPr lang="th-TH" sz="2000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ชุมชนซอยเรือนจำ</a:t>
                      </a:r>
                      <a:endParaRPr lang="th-TH" sz="20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ชุมชนโกรกกราก</a:t>
                      </a:r>
                      <a:endParaRPr lang="th-TH" sz="20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j-cs"/>
                        </a:rPr>
                        <a:t>ชุมชนเจษฎาวิถี 3</a:t>
                      </a:r>
                    </a:p>
                    <a:p>
                      <a:pPr algn="l"/>
                      <a:endParaRPr lang="th-TH" sz="20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อา</a:t>
                      </a:r>
                      <a:endParaRPr lang="th-TH" sz="20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8</a:t>
                      </a:r>
                      <a:endParaRPr lang="th-TH" sz="20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ม.ค.</a:t>
                      </a:r>
                      <a:endParaRPr lang="th-TH" sz="20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49</a:t>
                      </a:r>
                      <a:endParaRPr lang="th-TH" sz="20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ชุมชนเจษฎาวิถี 1</a:t>
                      </a:r>
                      <a:endParaRPr lang="th-TH" sz="20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j-cs"/>
                        </a:rPr>
                        <a:t>ชุมชนเจษฎาวิถี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j-cs"/>
                        </a:rPr>
                        <a:t>ชุมชนเจษฎาวิถี 2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err="1" smtClean="0">
                          <a:solidFill>
                            <a:schemeClr val="tx1"/>
                          </a:solidFill>
                          <a:cs typeface="+mj-cs"/>
                        </a:rPr>
                        <a:t>พฤ</a:t>
                      </a:r>
                      <a:endParaRPr lang="th-TH" sz="20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12</a:t>
                      </a:r>
                      <a:endParaRPr lang="th-TH" sz="20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ม.ค.</a:t>
                      </a:r>
                      <a:endParaRPr lang="th-TH" sz="20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49</a:t>
                      </a:r>
                      <a:endParaRPr lang="th-TH" sz="20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j-cs"/>
                        </a:rPr>
                        <a:t>ชุมชนเดิมบาง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j-cs"/>
                        </a:rPr>
                        <a:t>ชุมชนเดิมบาง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j-cs"/>
                        </a:rPr>
                        <a:t>ชุมชนเดิมบาง 4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ศ</a:t>
                      </a:r>
                      <a:endParaRPr lang="th-TH" sz="20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13</a:t>
                      </a:r>
                      <a:endParaRPr lang="th-TH" sz="20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ม.ค.</a:t>
                      </a:r>
                      <a:endParaRPr lang="th-TH" sz="20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49</a:t>
                      </a:r>
                      <a:endParaRPr lang="th-TH" sz="20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ชุมชนเดิมบาง 1</a:t>
                      </a:r>
                      <a:endParaRPr lang="th-TH" sz="20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ชุม</a:t>
                      </a:r>
                      <a:r>
                        <a:rPr lang="th-TH" sz="2000" b="1" dirty="0" err="1" smtClean="0">
                          <a:solidFill>
                            <a:schemeClr val="tx1"/>
                          </a:solidFill>
                          <a:cs typeface="+mj-cs"/>
                        </a:rPr>
                        <a:t>ชนนร</a:t>
                      </a:r>
                      <a:r>
                        <a:rPr lang="th-TH" sz="2000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สิงห์</a:t>
                      </a:r>
                      <a:endParaRPr lang="th-TH" sz="20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ชุม</a:t>
                      </a:r>
                      <a:r>
                        <a:rPr lang="th-TH" sz="2000" b="1" dirty="0" err="1" smtClean="0">
                          <a:solidFill>
                            <a:schemeClr val="tx1"/>
                          </a:solidFill>
                          <a:cs typeface="+mj-cs"/>
                        </a:rPr>
                        <a:t>ชนนร</a:t>
                      </a:r>
                      <a:r>
                        <a:rPr lang="th-TH" sz="2000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ราชอุทิศ</a:t>
                      </a:r>
                      <a:endParaRPr lang="th-TH" sz="20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err="1" smtClean="0">
                          <a:solidFill>
                            <a:schemeClr val="tx1"/>
                          </a:solidFill>
                          <a:cs typeface="+mj-cs"/>
                        </a:rPr>
                        <a:t>พฤ</a:t>
                      </a:r>
                      <a:endParaRPr lang="th-TH" sz="20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19</a:t>
                      </a:r>
                      <a:endParaRPr lang="th-TH" sz="20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ม.ค.</a:t>
                      </a:r>
                      <a:endParaRPr lang="th-TH" sz="20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49</a:t>
                      </a:r>
                      <a:endParaRPr lang="th-TH" sz="20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j-cs"/>
                        </a:rPr>
                        <a:t>ชุมชนวัดป้อม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ชุมชนคลองบางหญ้า 1</a:t>
                      </a:r>
                      <a:endParaRPr lang="th-TH" sz="20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ชุมชนคลองบางหญ้า 2</a:t>
                      </a:r>
                    </a:p>
                    <a:p>
                      <a:pPr algn="l"/>
                      <a:r>
                        <a:rPr lang="th-TH" sz="2000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ชุมชนโรงไฟฟ้า</a:t>
                      </a:r>
                      <a:endParaRPr lang="th-TH" sz="20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ศ</a:t>
                      </a:r>
                      <a:endParaRPr lang="th-TH" sz="20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20</a:t>
                      </a:r>
                      <a:endParaRPr lang="th-TH" sz="20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ม.ค.</a:t>
                      </a:r>
                      <a:endParaRPr lang="th-TH" sz="20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49</a:t>
                      </a:r>
                      <a:endParaRPr lang="th-TH" sz="20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j-cs"/>
                        </a:rPr>
                        <a:t>ชุมชนซอยเจียม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ชุมชนเศรษฐกิจ 1</a:t>
                      </a:r>
                      <a:endParaRPr lang="th-TH" sz="20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ชุมชนท่าปรง</a:t>
                      </a:r>
                    </a:p>
                    <a:p>
                      <a:pPr algn="l"/>
                      <a:r>
                        <a:rPr lang="th-TH" sz="2000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ชุม</a:t>
                      </a:r>
                      <a:r>
                        <a:rPr lang="th-TH" sz="2000" b="1" dirty="0" err="1" smtClean="0">
                          <a:solidFill>
                            <a:schemeClr val="tx1"/>
                          </a:solidFill>
                          <a:cs typeface="+mj-cs"/>
                        </a:rPr>
                        <a:t>ชนน่ำเก็ก</a:t>
                      </a:r>
                      <a:endParaRPr lang="th-TH" sz="20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ส</a:t>
                      </a:r>
                      <a:endParaRPr lang="th-TH" sz="20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21</a:t>
                      </a:r>
                      <a:endParaRPr lang="th-TH" sz="20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ม.ค.</a:t>
                      </a:r>
                      <a:endParaRPr lang="th-TH" sz="20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49</a:t>
                      </a:r>
                      <a:endParaRPr lang="th-TH" sz="20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j-cs"/>
                        </a:rPr>
                        <a:t>ชุมชนเศรษฐกิจ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ชุมชนเศรษฐกิจ 2</a:t>
                      </a:r>
                      <a:endParaRPr lang="th-TH" sz="20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ชุมชนค่ายลูกเสือ</a:t>
                      </a:r>
                    </a:p>
                    <a:p>
                      <a:pPr algn="l"/>
                      <a:r>
                        <a:rPr lang="th-TH" sz="2000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ชุมชนเกาะสมุทร</a:t>
                      </a:r>
                      <a:endParaRPr lang="th-TH" sz="20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อา</a:t>
                      </a:r>
                      <a:endParaRPr lang="th-TH" sz="20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22</a:t>
                      </a:r>
                      <a:endParaRPr lang="th-TH" sz="20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ม.ค.</a:t>
                      </a:r>
                      <a:endParaRPr lang="th-TH" sz="20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49</a:t>
                      </a:r>
                      <a:endParaRPr lang="th-TH" sz="20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ชุมชนบ้านมหาชัย</a:t>
                      </a:r>
                      <a:endParaRPr lang="th-TH" sz="20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ชุมชนท้ายตลาด</a:t>
                      </a:r>
                      <a:endParaRPr lang="th-TH" sz="20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ชุมชนตลาดมหาชัย</a:t>
                      </a:r>
                      <a:endParaRPr lang="th-TH" sz="20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356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Process 7"/>
          <p:cNvSpPr/>
          <p:nvPr/>
        </p:nvSpPr>
        <p:spPr>
          <a:xfrm>
            <a:off x="300234" y="533400"/>
            <a:ext cx="8572560" cy="714380"/>
          </a:xfrm>
          <a:prstGeom prst="flowChartProcess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solidFill>
                  <a:schemeClr val="tx1"/>
                </a:solidFill>
                <a:cs typeface="+mj-cs"/>
              </a:rPr>
              <a:t>การวิเคราะห์ข้อมูล </a:t>
            </a:r>
            <a:endParaRPr lang="th-TH" sz="4000" b="1" dirty="0">
              <a:solidFill>
                <a:schemeClr val="tx1"/>
              </a:solidFill>
              <a:cs typeface="+mj-cs"/>
            </a:endParaRPr>
          </a:p>
        </p:txBody>
      </p:sp>
      <p:graphicFrame>
        <p:nvGraphicFramePr>
          <p:cNvPr id="8" name="ตาราง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492350"/>
              </p:ext>
            </p:extLst>
          </p:nvPr>
        </p:nvGraphicFramePr>
        <p:xfrm>
          <a:off x="1707758" y="1371600"/>
          <a:ext cx="5757512" cy="4190998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2286000"/>
                <a:gridCol w="3471512"/>
              </a:tblGrid>
              <a:tr h="973191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  <a:sym typeface="Wingdings 2"/>
                        </a:rPr>
                        <a:t>แบบสัมภาษณ์</a:t>
                      </a:r>
                    </a:p>
                    <a:p>
                      <a:pPr algn="ctr"/>
                      <a:r>
                        <a:rPr lang="th-TH" sz="28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  <a:sym typeface="Wingdings 2"/>
                        </a:rPr>
                        <a:t>แบบมีโครงสร้าง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000" b="1" dirty="0" smtClean="0">
                        <a:solidFill>
                          <a:schemeClr val="tx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  <a:p>
                      <a:pPr algn="ctr"/>
                      <a:r>
                        <a:rPr lang="th-TH" sz="2800" b="1" dirty="0" smtClean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ค่าสถิติ</a:t>
                      </a:r>
                      <a:endParaRPr lang="th-TH" sz="2800" b="1" dirty="0">
                        <a:solidFill>
                          <a:schemeClr val="tx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549382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  <a:sym typeface="Wingdings 2"/>
                        </a:rPr>
                        <a:t>ตอนที่</a:t>
                      </a:r>
                      <a:r>
                        <a:rPr lang="th-TH" sz="2800" b="1" baseline="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  <a:sym typeface="Wingdings 2"/>
                        </a:rPr>
                        <a:t> 1</a:t>
                      </a:r>
                      <a:endParaRPr lang="th-TH" sz="2800" b="1" dirty="0" smtClean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  <a:sym typeface="Wingdings 2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ค่าร้อยละ</a:t>
                      </a:r>
                      <a:endParaRPr lang="th-TH" sz="2800" b="1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533685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ตอนที่ 2</a:t>
                      </a:r>
                      <a:endParaRPr lang="th-TH" sz="28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ค่า  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X    ,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   SD</a:t>
                      </a:r>
                      <a:endParaRPr lang="th-TH" sz="28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533685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ตอนที่ 3</a:t>
                      </a:r>
                      <a:endParaRPr lang="th-TH" sz="28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ค่า  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X    ,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   SD</a:t>
                      </a:r>
                      <a:endParaRPr lang="th-TH" sz="2800" b="1" dirty="0" smtClean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533685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ตอนที่ 4</a:t>
                      </a:r>
                      <a:endParaRPr lang="th-TH" sz="28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ค่า  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X    ,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   SD</a:t>
                      </a:r>
                      <a:endParaRPr lang="th-TH" sz="2800" b="1" dirty="0" smtClean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33685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ตอนที่ 5</a:t>
                      </a:r>
                      <a:endParaRPr lang="th-TH" sz="28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3399">
                            <a:tint val="66000"/>
                            <a:satMod val="160000"/>
                          </a:srgbClr>
                        </a:gs>
                        <a:gs pos="50000">
                          <a:srgbClr val="FF3399">
                            <a:tint val="44500"/>
                            <a:satMod val="160000"/>
                          </a:srgbClr>
                        </a:gs>
                        <a:gs pos="100000">
                          <a:srgbClr val="FF339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ค่า  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X    ,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   SD</a:t>
                      </a:r>
                      <a:endParaRPr lang="th-TH" sz="2800" b="1" dirty="0" smtClean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3399">
                            <a:tint val="66000"/>
                            <a:satMod val="160000"/>
                          </a:srgbClr>
                        </a:gs>
                        <a:gs pos="50000">
                          <a:srgbClr val="FF3399">
                            <a:tint val="44500"/>
                            <a:satMod val="160000"/>
                          </a:srgbClr>
                        </a:gs>
                        <a:gs pos="100000">
                          <a:srgbClr val="FF339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33685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ตอนที่ 6</a:t>
                      </a:r>
                      <a:endParaRPr lang="th-TH" sz="28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ค่า  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X    ,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   SD</a:t>
                      </a:r>
                      <a:endParaRPr lang="th-TH" sz="2800" b="1" dirty="0" smtClean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  <p:cxnSp>
        <p:nvCxnSpPr>
          <p:cNvPr id="4" name="ตัวเชื่อมต่อตรง 3"/>
          <p:cNvCxnSpPr/>
          <p:nvPr/>
        </p:nvCxnSpPr>
        <p:spPr>
          <a:xfrm>
            <a:off x="5457372" y="3004458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ตัวเชื่อมต่อตรง 12"/>
          <p:cNvCxnSpPr/>
          <p:nvPr/>
        </p:nvCxnSpPr>
        <p:spPr>
          <a:xfrm>
            <a:off x="5457372" y="3552372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ตัวเชื่อมต่อตรง 14"/>
          <p:cNvCxnSpPr/>
          <p:nvPr/>
        </p:nvCxnSpPr>
        <p:spPr>
          <a:xfrm>
            <a:off x="5453742" y="4071258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ตัวเชื่อมต่อตรง 16"/>
          <p:cNvCxnSpPr/>
          <p:nvPr/>
        </p:nvCxnSpPr>
        <p:spPr>
          <a:xfrm>
            <a:off x="5457372" y="4604658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ตัวเชื่อมต่อตรง 17"/>
          <p:cNvCxnSpPr/>
          <p:nvPr/>
        </p:nvCxnSpPr>
        <p:spPr>
          <a:xfrm>
            <a:off x="5442858" y="5138058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lowchart: Process 6"/>
          <p:cNvSpPr/>
          <p:nvPr/>
        </p:nvSpPr>
        <p:spPr>
          <a:xfrm>
            <a:off x="300234" y="5798456"/>
            <a:ext cx="8572560" cy="830943"/>
          </a:xfrm>
          <a:prstGeom prst="flowChartProcess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b="1" dirty="0" smtClean="0">
                <a:solidFill>
                  <a:schemeClr val="tx1"/>
                </a:solidFill>
                <a:latin typeface="Cordia New" pitchFamily="34" charset="-34"/>
                <a:cs typeface="+mj-cs"/>
              </a:rPr>
              <a:t>สถิติที่ใช้ในการทดสอบสมมติฐาน  </a:t>
            </a:r>
            <a:r>
              <a:rPr lang="en-US" sz="2400" b="1" dirty="0" smtClean="0">
                <a:solidFill>
                  <a:schemeClr val="tx1"/>
                </a:solidFill>
                <a:latin typeface="Cordia New" pitchFamily="34" charset="-34"/>
                <a:cs typeface="+mj-cs"/>
              </a:rPr>
              <a:t>:</a:t>
            </a:r>
            <a:r>
              <a:rPr lang="th-TH" sz="2400" b="1" dirty="0" smtClean="0">
                <a:solidFill>
                  <a:schemeClr val="tx1"/>
                </a:solidFill>
                <a:latin typeface="Cordia New" pitchFamily="34" charset="-34"/>
                <a:cs typeface="+mj-cs"/>
              </a:rPr>
              <a:t>  ค่าสัมประสิทธิ์สหสัมพันธ์แบบเพียรสัน</a:t>
            </a:r>
          </a:p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Cordia New" pitchFamily="34" charset="-34"/>
                <a:cs typeface="+mj-cs"/>
              </a:rPr>
              <a:t>                                               (</a:t>
            </a:r>
            <a:r>
              <a:rPr lang="en-US" sz="2400" b="1" dirty="0" smtClean="0">
                <a:solidFill>
                  <a:schemeClr val="tx1"/>
                </a:solidFill>
                <a:latin typeface="Cordia New" pitchFamily="34" charset="-34"/>
                <a:cs typeface="+mj-cs"/>
              </a:rPr>
              <a:t>Pearson’s Product Moment Correlation Coefficient)</a:t>
            </a:r>
            <a:endParaRPr lang="th-TH" sz="2400" b="1" dirty="0">
              <a:solidFill>
                <a:schemeClr val="tx1"/>
              </a:solidFill>
              <a:latin typeface="Cordia New" pitchFamily="34" charset="-34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0998101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/>
          <a:p>
            <a:r>
              <a:rPr lang="th-TH" b="1" dirty="0" smtClean="0"/>
              <a:t>บทที่ 4 ผลการวิเคราะห์ข้อมูล</a:t>
            </a:r>
            <a:endParaRPr lang="th-TH" b="1" dirty="0"/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442686" y="1494291"/>
            <a:ext cx="8229600" cy="605065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ตอนที่ 1 ข้อมูลปัจจัยส่วนบุคคลของประชาชน</a:t>
            </a:r>
            <a:endParaRPr lang="en-US" sz="28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442686" y="2099356"/>
            <a:ext cx="8229600" cy="68580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ตอนที่ 2 ข้อมูลเกี่ยวกับ</a:t>
            </a:r>
            <a:endParaRPr lang="en-US" sz="28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449943" y="5228772"/>
            <a:ext cx="8229600" cy="1447800"/>
          </a:xfrm>
          <a:prstGeom prst="rect">
            <a:avLst/>
          </a:prstGeom>
          <a:gradFill flip="none" rotWithShape="1">
            <a:gsLst>
              <a:gs pos="0">
                <a:srgbClr val="FF0066">
                  <a:tint val="66000"/>
                  <a:satMod val="160000"/>
                </a:srgbClr>
              </a:gs>
              <a:gs pos="50000">
                <a:srgbClr val="FF0066">
                  <a:tint val="44500"/>
                  <a:satMod val="160000"/>
                </a:srgbClr>
              </a:gs>
              <a:gs pos="100000">
                <a:srgbClr val="FF006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ตอนที่ 3 การวิเคราะห์ความสัมพันธ์ระหว่างการรับรู้ปัญหา  การรับรู้ข้อมูลข่าวสาร</a:t>
            </a:r>
          </a:p>
          <a:p>
            <a:pPr lvl="0" algn="l"/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              เกี่ยวกับการสร้างระบบผลิตน้ำประปา และการมีส่วนร่วมรับผิดชอบ</a:t>
            </a:r>
          </a:p>
          <a:p>
            <a:pPr lvl="0" algn="l"/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              ในกิจการผลิตน้ำประปา</a:t>
            </a:r>
            <a:endParaRPr lang="en-US" sz="2800" b="1" dirty="0"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8610417"/>
              </p:ext>
            </p:extLst>
          </p:nvPr>
        </p:nvGraphicFramePr>
        <p:xfrm>
          <a:off x="1371600" y="2871198"/>
          <a:ext cx="7315200" cy="228600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7315200"/>
              </a:tblGrid>
              <a:tr h="457200">
                <a:tc>
                  <a:txBody>
                    <a:bodyPr/>
                    <a:lstStyle/>
                    <a:p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ความคิดเห็นของประชาชนเกี่ยวกับการสร้างระบบผลิตน้ำประปาแบบผิวดิน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ความต้องการของประชาชนเกี่ยวกับการสร้างระบบผลิตน้ำประปาแบบผิวดิน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การรับรู้ปัญหาเกี่ยวกับการสร้างระบบผลิตน้ำประปาแบบผิวดิน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การรับรู้ข้อมูลข่าวสารการสร้างระบบผลิตน้ำประปาแบบผิวดิน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FF3399">
                            <a:tint val="66000"/>
                            <a:satMod val="160000"/>
                          </a:srgbClr>
                        </a:gs>
                        <a:gs pos="50000">
                          <a:srgbClr val="FF3399">
                            <a:tint val="44500"/>
                            <a:satMod val="160000"/>
                          </a:srgbClr>
                        </a:gs>
                        <a:gs pos="100000">
                          <a:srgbClr val="FF339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การมีส่วนร่วมรับผิดชอบในกิจการผลิตน้ำประปา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  <p:cxnSp>
        <p:nvCxnSpPr>
          <p:cNvPr id="16" name="ตัวเชื่อมต่อตรง 15"/>
          <p:cNvCxnSpPr/>
          <p:nvPr/>
        </p:nvCxnSpPr>
        <p:spPr>
          <a:xfrm>
            <a:off x="1102046" y="2819400"/>
            <a:ext cx="0" cy="205740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ลูกศรเชื่อมต่อแบบตรง 16"/>
          <p:cNvCxnSpPr/>
          <p:nvPr/>
        </p:nvCxnSpPr>
        <p:spPr>
          <a:xfrm flipH="1">
            <a:off x="1118108" y="3124200"/>
            <a:ext cx="227052" cy="0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ลูกศรเชื่อมต่อแบบตรง 17"/>
          <p:cNvCxnSpPr/>
          <p:nvPr/>
        </p:nvCxnSpPr>
        <p:spPr>
          <a:xfrm flipH="1">
            <a:off x="1134704" y="4047672"/>
            <a:ext cx="227052" cy="0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ลูกศรเชื่อมต่อแบบตรง 18"/>
          <p:cNvCxnSpPr/>
          <p:nvPr/>
        </p:nvCxnSpPr>
        <p:spPr>
          <a:xfrm flipH="1">
            <a:off x="1130034" y="3559627"/>
            <a:ext cx="227052" cy="0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ลูกศรเชื่อมต่อแบบตรง 19"/>
          <p:cNvCxnSpPr/>
          <p:nvPr/>
        </p:nvCxnSpPr>
        <p:spPr>
          <a:xfrm flipH="1">
            <a:off x="1125841" y="4504872"/>
            <a:ext cx="206411" cy="0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ลูกศรเชื่อมต่อแบบตรง 20"/>
          <p:cNvCxnSpPr/>
          <p:nvPr/>
        </p:nvCxnSpPr>
        <p:spPr>
          <a:xfrm flipH="1">
            <a:off x="1102046" y="4876800"/>
            <a:ext cx="206411" cy="0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599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/>
          <a:p>
            <a:r>
              <a:rPr lang="th-TH" b="1" dirty="0" smtClean="0"/>
              <a:t>บทที่ 5 สรุปผล อภิปรายผล และข้อเสนอแนะ</a:t>
            </a:r>
            <a:endParaRPr lang="th-TH" b="1" dirty="0"/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1447800" y="3733800"/>
            <a:ext cx="6235700" cy="605065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อภิปรายผล</a:t>
            </a:r>
            <a:endParaRPr lang="en-US" sz="28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1447800" y="4338865"/>
            <a:ext cx="6235700" cy="60960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ข้อเสนอแนะ</a:t>
            </a:r>
            <a:endParaRPr lang="en-US" sz="28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1447800" y="4948465"/>
            <a:ext cx="6235700" cy="550182"/>
          </a:xfrm>
          <a:prstGeom prst="rect">
            <a:avLst/>
          </a:prstGeom>
          <a:gradFill flip="none" rotWithShape="1">
            <a:gsLst>
              <a:gs pos="0">
                <a:srgbClr val="FF0066">
                  <a:tint val="66000"/>
                  <a:satMod val="160000"/>
                </a:srgbClr>
              </a:gs>
              <a:gs pos="50000">
                <a:srgbClr val="FF0066">
                  <a:tint val="44500"/>
                  <a:satMod val="160000"/>
                </a:srgbClr>
              </a:gs>
              <a:gs pos="100000">
                <a:srgbClr val="FF006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ข้อเสนอแนะสำหรับการทำวิจัยครั้งต่อไป</a:t>
            </a:r>
            <a:endParaRPr lang="en-US" sz="28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ชื่อเรื่อง 1"/>
          <p:cNvSpPr txBox="1">
            <a:spLocks/>
          </p:cNvSpPr>
          <p:nvPr/>
        </p:nvSpPr>
        <p:spPr>
          <a:xfrm>
            <a:off x="1447800" y="1524000"/>
            <a:ext cx="6235700" cy="586014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สรุปผล</a:t>
            </a:r>
            <a:endParaRPr lang="en-US" sz="2800" b="1" dirty="0"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9" name="ตาราง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7343010"/>
              </p:ext>
            </p:extLst>
          </p:nvPr>
        </p:nvGraphicFramePr>
        <p:xfrm>
          <a:off x="2286000" y="2227489"/>
          <a:ext cx="5397500" cy="137160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5397500"/>
              </a:tblGrid>
              <a:tr h="439511">
                <a:tc>
                  <a:txBody>
                    <a:bodyPr/>
                    <a:lstStyle/>
                    <a:p>
                      <a:pPr algn="l"/>
                      <a:r>
                        <a:rPr lang="th-TH" sz="2400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1.ปัจจัยส่วนบุคคล</a:t>
                      </a:r>
                      <a:endParaRPr lang="th-TH" sz="24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439511">
                <a:tc>
                  <a:txBody>
                    <a:bodyPr/>
                    <a:lstStyle/>
                    <a:p>
                      <a:pPr algn="l"/>
                      <a:r>
                        <a:rPr lang="th-TH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j-cs"/>
                        </a:rPr>
                        <a:t>2.ข้อมูลของประชาชน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j-cs"/>
                        </a:rPr>
                        <a:t>3.การทดสอบสมมติฐาน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  <p:cxnSp>
        <p:nvCxnSpPr>
          <p:cNvPr id="10" name="ตัวเชื่อมต่อตรง 9"/>
          <p:cNvCxnSpPr/>
          <p:nvPr/>
        </p:nvCxnSpPr>
        <p:spPr>
          <a:xfrm>
            <a:off x="1981200" y="2110014"/>
            <a:ext cx="16062" cy="1254579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ลูกศรเชื่อมต่อแบบตรง 10"/>
          <p:cNvCxnSpPr/>
          <p:nvPr/>
        </p:nvCxnSpPr>
        <p:spPr>
          <a:xfrm flipH="1">
            <a:off x="1997262" y="2514600"/>
            <a:ext cx="227052" cy="0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ลูกศรเชื่อมต่อแบบตรง 11"/>
          <p:cNvCxnSpPr/>
          <p:nvPr/>
        </p:nvCxnSpPr>
        <p:spPr>
          <a:xfrm flipH="1">
            <a:off x="2013858" y="3352800"/>
            <a:ext cx="227052" cy="0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ลูกศรเชื่อมต่อแบบตรง 12"/>
          <p:cNvCxnSpPr/>
          <p:nvPr/>
        </p:nvCxnSpPr>
        <p:spPr>
          <a:xfrm flipH="1">
            <a:off x="2023702" y="2950027"/>
            <a:ext cx="227052" cy="0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599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7"/>
          <p:cNvSpPr/>
          <p:nvPr/>
        </p:nvSpPr>
        <p:spPr>
          <a:xfrm>
            <a:off x="300234" y="533400"/>
            <a:ext cx="8572560" cy="714380"/>
          </a:xfrm>
          <a:prstGeom prst="flowChartProcess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solidFill>
                  <a:schemeClr val="tx1"/>
                </a:solidFill>
                <a:cs typeface="+mj-cs"/>
              </a:rPr>
              <a:t>1. ปัจจัยส่วนบุคคล </a:t>
            </a:r>
            <a:endParaRPr lang="th-TH" sz="4000" b="1" dirty="0">
              <a:solidFill>
                <a:schemeClr val="tx1"/>
              </a:solidFill>
              <a:cs typeface="+mj-cs"/>
            </a:endParaRP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9863784"/>
              </p:ext>
            </p:extLst>
          </p:nvPr>
        </p:nvGraphicFramePr>
        <p:xfrm>
          <a:off x="990600" y="1371600"/>
          <a:ext cx="7239000" cy="3828549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4495800"/>
                <a:gridCol w="2743200"/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  <a:sym typeface="Wingdings 2"/>
                        </a:rPr>
                        <a:t>กลุ่มตัวอย่างส่วนใหญ่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ค่าร้อยละ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549382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  <a:sym typeface="Wingdings 2"/>
                        </a:rPr>
                        <a:t>หัวหน้าครอบครัว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42.72</a:t>
                      </a:r>
                      <a:endParaRPr lang="th-TH" sz="2800" b="1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534827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อายุ 50 ปีขึ้นไป</a:t>
                      </a:r>
                      <a:endParaRPr lang="th-TH" sz="28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25.88</a:t>
                      </a:r>
                      <a:endParaRPr lang="th-TH" sz="28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533685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อาชีพค้าขาย</a:t>
                      </a:r>
                      <a:endParaRPr lang="th-TH" sz="28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37.61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533685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ระดับการศึกษาประถมศึกษา</a:t>
                      </a:r>
                      <a:endParaRPr lang="th-TH" sz="28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39.97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33685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รายได้ 5,001 – 10,000 บาท</a:t>
                      </a:r>
                      <a:endParaRPr lang="th-TH" sz="28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3399">
                            <a:tint val="66000"/>
                            <a:satMod val="160000"/>
                          </a:srgbClr>
                        </a:gs>
                        <a:gs pos="50000">
                          <a:srgbClr val="FF3399">
                            <a:tint val="44500"/>
                            <a:satMod val="160000"/>
                          </a:srgbClr>
                        </a:gs>
                        <a:gs pos="100000">
                          <a:srgbClr val="FF339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44.67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FF3399">
                            <a:tint val="66000"/>
                            <a:satMod val="160000"/>
                          </a:srgbClr>
                        </a:gs>
                        <a:gs pos="50000">
                          <a:srgbClr val="FF3399">
                            <a:tint val="44500"/>
                            <a:satMod val="160000"/>
                          </a:srgbClr>
                        </a:gs>
                        <a:gs pos="100000">
                          <a:srgbClr val="FF339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33685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ระยะเวลาที่อาศัยอยู่ในชุมชน 10 ปี</a:t>
                      </a:r>
                      <a:endParaRPr lang="th-TH" sz="28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63.80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880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3680272"/>
              </p:ext>
            </p:extLst>
          </p:nvPr>
        </p:nvGraphicFramePr>
        <p:xfrm>
          <a:off x="300235" y="1676400"/>
          <a:ext cx="8572558" cy="4038602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5795765"/>
                <a:gridCol w="685800"/>
                <a:gridCol w="762000"/>
                <a:gridCol w="1328993"/>
              </a:tblGrid>
              <a:tr h="531395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  <a:sym typeface="Wingdings 2"/>
                        </a:rPr>
                        <a:t>รายการ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  <a:sym typeface="Wingdings 2"/>
                        </a:rPr>
                        <a:t>X</a:t>
                      </a:r>
                      <a:endParaRPr lang="th-TH" sz="2400" b="1" dirty="0" smtClean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  <a:sym typeface="Wingdings 2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  <a:sym typeface="Wingdings 2"/>
                        </a:rPr>
                        <a:t>SD</a:t>
                      </a:r>
                      <a:endParaRPr lang="th-TH" sz="2400" b="1" dirty="0" smtClean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  <a:sym typeface="Wingdings 2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  <a:sym typeface="Wingdings 2"/>
                        </a:rPr>
                        <a:t>ระดับ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956511">
                <a:tc>
                  <a:txBody>
                    <a:bodyPr/>
                    <a:lstStyle/>
                    <a:p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ความคิดเห็นของประชาชนเกี่ยวกับการสร้างระบบผลิตน้ำประปา</a:t>
                      </a:r>
                    </a:p>
                    <a:p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แบบผิวดิน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2.81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0.32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มาก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9565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ความต้องการของประชาชนเกี่ยวกับการสร้างระบบผลิตน้ำประปา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แบบผิวดิน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2.66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4.46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มาก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5313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การรับรู้ปัญหาเกี่ยวกับการสร้างระบบผลิตน้ำประปาแบบผิวดิน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2.72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0.40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มาก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313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การรับรู้ข้อมูลข่าวสารการสร้างระบบผลิตน้ำประปาแบบผิวดิน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FF3399">
                            <a:tint val="66000"/>
                            <a:satMod val="160000"/>
                          </a:srgbClr>
                        </a:gs>
                        <a:gs pos="50000">
                          <a:srgbClr val="FF3399">
                            <a:tint val="44500"/>
                            <a:satMod val="160000"/>
                          </a:srgbClr>
                        </a:gs>
                        <a:gs pos="100000">
                          <a:srgbClr val="FF339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1.73</a:t>
                      </a:r>
                      <a:endParaRPr lang="th-TH" sz="2400" b="1" dirty="0" smtClean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3399">
                            <a:tint val="66000"/>
                            <a:satMod val="160000"/>
                          </a:srgbClr>
                        </a:gs>
                        <a:gs pos="50000">
                          <a:srgbClr val="FF3399">
                            <a:tint val="44500"/>
                            <a:satMod val="160000"/>
                          </a:srgbClr>
                        </a:gs>
                        <a:gs pos="100000">
                          <a:srgbClr val="FF339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0.55</a:t>
                      </a:r>
                      <a:endParaRPr lang="th-TH" sz="2400" b="1" dirty="0" smtClean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3399">
                            <a:tint val="66000"/>
                            <a:satMod val="160000"/>
                          </a:srgbClr>
                        </a:gs>
                        <a:gs pos="50000">
                          <a:srgbClr val="FF3399">
                            <a:tint val="44500"/>
                            <a:satMod val="160000"/>
                          </a:srgbClr>
                        </a:gs>
                        <a:gs pos="100000">
                          <a:srgbClr val="FF339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ปานกลาง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FF3399">
                            <a:tint val="66000"/>
                            <a:satMod val="160000"/>
                          </a:srgbClr>
                        </a:gs>
                        <a:gs pos="50000">
                          <a:srgbClr val="FF3399">
                            <a:tint val="44500"/>
                            <a:satMod val="160000"/>
                          </a:srgbClr>
                        </a:gs>
                        <a:gs pos="100000">
                          <a:srgbClr val="FF339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31395">
                <a:tc>
                  <a:txBody>
                    <a:bodyPr/>
                    <a:lstStyle/>
                    <a:p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การมีส่วนร่วมรับผิดชอบในกิจการผลิตน้ำประปา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1.92</a:t>
                      </a:r>
                      <a:endParaRPr lang="th-TH" sz="2400" b="1" dirty="0" smtClean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0.77</a:t>
                      </a:r>
                      <a:endParaRPr lang="th-TH" sz="2400" b="1" dirty="0" smtClean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ปานกลาง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5" name="Flowchart: Process 7"/>
          <p:cNvSpPr/>
          <p:nvPr/>
        </p:nvSpPr>
        <p:spPr>
          <a:xfrm>
            <a:off x="300234" y="533400"/>
            <a:ext cx="8572560" cy="714380"/>
          </a:xfrm>
          <a:prstGeom prst="flowChartProcess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cs typeface="+mj-cs"/>
              </a:rPr>
              <a:t>2</a:t>
            </a:r>
            <a:r>
              <a:rPr lang="th-TH" sz="4000" b="1" dirty="0" smtClean="0">
                <a:solidFill>
                  <a:schemeClr val="tx1"/>
                </a:solidFill>
                <a:cs typeface="+mj-cs"/>
              </a:rPr>
              <a:t>. ข้อมูลของประชาชน </a:t>
            </a:r>
            <a:endParaRPr lang="th-TH" sz="4000" b="1" dirty="0">
              <a:solidFill>
                <a:schemeClr val="tx1"/>
              </a:solidFill>
              <a:cs typeface="+mj-cs"/>
            </a:endParaRPr>
          </a:p>
        </p:txBody>
      </p:sp>
      <p:cxnSp>
        <p:nvCxnSpPr>
          <p:cNvPr id="7" name="ตัวเชื่อมต่อตรง 6"/>
          <p:cNvCxnSpPr/>
          <p:nvPr/>
        </p:nvCxnSpPr>
        <p:spPr>
          <a:xfrm flipH="1">
            <a:off x="6306456" y="1807027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243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/>
          <a:p>
            <a:r>
              <a:rPr lang="th-TH" b="1" dirty="0" smtClean="0"/>
              <a:t>ความสำคัญของปัญหา</a:t>
            </a:r>
            <a:endParaRPr lang="th-TH" b="1" dirty="0"/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457200" y="1752600"/>
            <a:ext cx="8229600" cy="57150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800" b="1" dirty="0" smtClean="0"/>
              <a:t>ประชากรของประเทศไทยเพิ่มขึ้น ทำให้มีความต้องการใช้น้ำเพิ่มขึ้น</a:t>
            </a:r>
            <a:endParaRPr lang="th-TH" sz="2800" b="1" dirty="0"/>
          </a:p>
        </p:txBody>
      </p:sp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457200" y="2286000"/>
            <a:ext cx="8229600" cy="57150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800" b="1" dirty="0" smtClean="0"/>
              <a:t>รัฐบาลกำหนดแผนพัฒนาเศรษฐกิจและสังคม ให้พัฒนาน้ำใต้ดินมาใช้</a:t>
            </a:r>
            <a:endParaRPr lang="th-TH" sz="2800" b="1" dirty="0"/>
          </a:p>
        </p:txBody>
      </p:sp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457200" y="2864757"/>
            <a:ext cx="8229600" cy="57150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800" b="1" dirty="0" smtClean="0"/>
              <a:t>ภาครัฐและเอกชน นำน้ำบาดาลมาผลิตเป็นน้ำประปา</a:t>
            </a:r>
            <a:endParaRPr lang="th-TH" sz="2800" b="1" dirty="0"/>
          </a:p>
        </p:txBody>
      </p:sp>
      <p:sp>
        <p:nvSpPr>
          <p:cNvPr id="7" name="ชื่อเรื่อง 1"/>
          <p:cNvSpPr txBox="1">
            <a:spLocks/>
          </p:cNvSpPr>
          <p:nvPr/>
        </p:nvSpPr>
        <p:spPr>
          <a:xfrm>
            <a:off x="457200" y="3810000"/>
            <a:ext cx="8229600" cy="1676400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th-TH" sz="2800" b="1" dirty="0" smtClean="0"/>
          </a:p>
          <a:p>
            <a:pPr algn="l"/>
            <a:r>
              <a:rPr lang="th-TH" sz="2800" b="1" dirty="0" smtClean="0"/>
              <a:t>ปัญหา </a:t>
            </a:r>
            <a:r>
              <a:rPr lang="en-US" sz="2800" b="1" dirty="0" smtClean="0"/>
              <a:t>:-</a:t>
            </a:r>
          </a:p>
          <a:p>
            <a:pPr algn="l"/>
            <a:r>
              <a:rPr lang="en-US" sz="2800" b="1" dirty="0"/>
              <a:t> </a:t>
            </a:r>
            <a:r>
              <a:rPr lang="en-US" sz="2800" b="1" dirty="0" smtClean="0"/>
              <a:t>         </a:t>
            </a:r>
            <a:r>
              <a:rPr lang="en-US" sz="2800" b="1" dirty="0" smtClean="0">
                <a:sym typeface="Wingdings"/>
              </a:rPr>
              <a:t> </a:t>
            </a:r>
            <a:r>
              <a:rPr lang="th-TH" sz="2800" b="1" dirty="0" smtClean="0">
                <a:sym typeface="Wingdings"/>
              </a:rPr>
              <a:t>    น้ำบาดาลสูบขึ้นมาใช้มากกว่าปริมาณน้ำบนผิวดินจะไหลลงทดแทน</a:t>
            </a:r>
          </a:p>
          <a:p>
            <a:pPr algn="l"/>
            <a:r>
              <a:rPr lang="th-TH" sz="2800" b="1" dirty="0">
                <a:sym typeface="Wingdings"/>
              </a:rPr>
              <a:t> </a:t>
            </a:r>
            <a:r>
              <a:rPr lang="th-TH" sz="2800" b="1" dirty="0" smtClean="0">
                <a:sym typeface="Wingdings"/>
              </a:rPr>
              <a:t>   คุณภาพน้ำเปลี่ยนแปลง (เนื่องจากน้ำเค็มไหลเข้าสู่ชั้นน้ำบาดาล)</a:t>
            </a:r>
          </a:p>
          <a:p>
            <a:pPr algn="l"/>
            <a:r>
              <a:rPr lang="th-TH" sz="2800" b="1" dirty="0">
                <a:sym typeface="Wingdings"/>
              </a:rPr>
              <a:t> </a:t>
            </a:r>
            <a:r>
              <a:rPr lang="th-TH" sz="2800" b="1" dirty="0" smtClean="0">
                <a:sym typeface="Wingdings"/>
              </a:rPr>
              <a:t>   แผ่นดิน</a:t>
            </a:r>
            <a:r>
              <a:rPr lang="th-TH" sz="2800" b="1" dirty="0">
                <a:sym typeface="Wingdings"/>
              </a:rPr>
              <a:t>ทรุดตัว</a:t>
            </a:r>
          </a:p>
          <a:p>
            <a:pPr algn="l"/>
            <a:endParaRPr lang="th-TH" sz="2800" b="1" dirty="0" smtClean="0"/>
          </a:p>
          <a:p>
            <a:endParaRPr lang="th-TH" sz="2800" b="1" dirty="0"/>
          </a:p>
        </p:txBody>
      </p:sp>
      <p:sp>
        <p:nvSpPr>
          <p:cNvPr id="9" name="ชื่อเรื่อง 1"/>
          <p:cNvSpPr txBox="1">
            <a:spLocks/>
          </p:cNvSpPr>
          <p:nvPr/>
        </p:nvSpPr>
        <p:spPr>
          <a:xfrm>
            <a:off x="457200" y="5791200"/>
            <a:ext cx="8229600" cy="914400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600" b="1" dirty="0" smtClean="0"/>
              <a:t>กระทรวงทรัพยากรธรรมชาติและสิ่งแวดล้อม ประกาศเขตวิกฤตการณ์น้ำบาดาลอันดับ 1</a:t>
            </a:r>
          </a:p>
          <a:p>
            <a:r>
              <a:rPr lang="th-TH" sz="2600" b="1" dirty="0" smtClean="0">
                <a:solidFill>
                  <a:srgbClr val="C00000"/>
                </a:solidFill>
              </a:rPr>
              <a:t>(กรุงเทพมหานคร  ปทุมธานี  สมุทรปราการ  สมุทรสาคร)</a:t>
            </a:r>
            <a:endParaRPr lang="th-TH" sz="2600" b="1" dirty="0">
              <a:solidFill>
                <a:srgbClr val="C00000"/>
              </a:solidFill>
            </a:endParaRPr>
          </a:p>
        </p:txBody>
      </p:sp>
      <p:sp>
        <p:nvSpPr>
          <p:cNvPr id="10" name="ลูกศรลง 9"/>
          <p:cNvSpPr/>
          <p:nvPr/>
        </p:nvSpPr>
        <p:spPr>
          <a:xfrm>
            <a:off x="4330700" y="3497942"/>
            <a:ext cx="533400" cy="206829"/>
          </a:xfrm>
          <a:prstGeom prst="downArrow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ลูกศรลง 10"/>
          <p:cNvSpPr/>
          <p:nvPr/>
        </p:nvSpPr>
        <p:spPr>
          <a:xfrm>
            <a:off x="4419600" y="5508171"/>
            <a:ext cx="533400" cy="206829"/>
          </a:xfrm>
          <a:prstGeom prst="downArrow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2789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9355227"/>
              </p:ext>
            </p:extLst>
          </p:nvPr>
        </p:nvGraphicFramePr>
        <p:xfrm>
          <a:off x="300235" y="1676400"/>
          <a:ext cx="8572558" cy="359664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3662165"/>
                <a:gridCol w="533400"/>
                <a:gridCol w="1447800"/>
                <a:gridCol w="2929193"/>
              </a:tblGrid>
              <a:tr h="1219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การรับรู้ปัญหาเกี่ยวกับการสร้างระบบผลิตน้ำประปาแบบผิวดิน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4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000" b="1" dirty="0" smtClean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algn="ctr"/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ไม่มีความสัมพันธ์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ความคิดเห็นของประชาชนเกี่ยวกับการสร้างระบบผลิตน้ำประปาแบบผิวดิน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9565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การรับรู้ข้อมูลข่าวสารการสร้างระบบผลิตน้ำประปาแบบผิวดิน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4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400" b="1" dirty="0" smtClean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algn="ctr"/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มีความสัมพันธ์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ความคิดเห็นของประชาชนเกี่ยวกับการสร้างระบบผลิตน้ำประปาแบบผิวดิน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31395">
                <a:tc>
                  <a:txBody>
                    <a:bodyPr/>
                    <a:lstStyle/>
                    <a:p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การมีส่วนร่วมรับผิดชอบในกิจการผลิตน้ำประปา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400" b="1" dirty="0" smtClean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algn="ctr"/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มีความสัมพันธ์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ความคิดเห็นของประชาชนเกี่ยวกับการสร้างระบบผลิตน้ำประปาแบบผิวดิน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5" name="Flowchart: Process 7"/>
          <p:cNvSpPr/>
          <p:nvPr/>
        </p:nvSpPr>
        <p:spPr>
          <a:xfrm>
            <a:off x="300234" y="533400"/>
            <a:ext cx="8572560" cy="714380"/>
          </a:xfrm>
          <a:prstGeom prst="flowChartProcess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solidFill>
                  <a:schemeClr val="tx1"/>
                </a:solidFill>
                <a:cs typeface="+mj-cs"/>
              </a:rPr>
              <a:t>3. การทดสอบสมมติฐาน </a:t>
            </a:r>
            <a:endParaRPr lang="th-TH" sz="40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2" name="ลูกศรขวา 1"/>
          <p:cNvSpPr/>
          <p:nvPr/>
        </p:nvSpPr>
        <p:spPr>
          <a:xfrm>
            <a:off x="4114800" y="2209800"/>
            <a:ext cx="228600" cy="381000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ลูกศรขวา 5"/>
          <p:cNvSpPr/>
          <p:nvPr/>
        </p:nvSpPr>
        <p:spPr>
          <a:xfrm>
            <a:off x="4152900" y="3276600"/>
            <a:ext cx="228600" cy="381000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ลูกศรขวา 7"/>
          <p:cNvSpPr/>
          <p:nvPr/>
        </p:nvSpPr>
        <p:spPr>
          <a:xfrm>
            <a:off x="4112986" y="4419600"/>
            <a:ext cx="228600" cy="381000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TextBox 2"/>
          <p:cNvSpPr txBox="1"/>
          <p:nvPr/>
        </p:nvSpPr>
        <p:spPr>
          <a:xfrm>
            <a:off x="300234" y="556260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cs typeface="+mj-cs"/>
              </a:rPr>
              <a:t>อย่างมีนัยสำคัญทางสถิติที่ระดับ .05</a:t>
            </a:r>
            <a:endParaRPr lang="th-TH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7293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7"/>
          <p:cNvSpPr/>
          <p:nvPr/>
        </p:nvSpPr>
        <p:spPr>
          <a:xfrm>
            <a:off x="300234" y="381000"/>
            <a:ext cx="8572560" cy="714380"/>
          </a:xfrm>
          <a:prstGeom prst="flowChartProcess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solidFill>
                  <a:schemeClr val="tx1"/>
                </a:solidFill>
                <a:cs typeface="+mj-cs"/>
              </a:rPr>
              <a:t>อภิปรายผล </a:t>
            </a:r>
            <a:endParaRPr lang="th-TH" sz="4000" b="1" dirty="0">
              <a:solidFill>
                <a:schemeClr val="tx1"/>
              </a:solidFill>
              <a:cs typeface="+mj-cs"/>
            </a:endParaRP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2756274"/>
              </p:ext>
            </p:extLst>
          </p:nvPr>
        </p:nvGraphicFramePr>
        <p:xfrm>
          <a:off x="457200" y="1600200"/>
          <a:ext cx="8305801" cy="464820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2590800"/>
                <a:gridCol w="3276600"/>
                <a:gridCol w="2438401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ผลการศึกษา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เหตุผล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ความสอดคล้อง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956511">
                <a:tc>
                  <a:txBody>
                    <a:bodyPr/>
                    <a:lstStyle/>
                    <a:p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ความคิดเห็นของประชาชนเกี่ยวกับการสร้างระบบผลิตน้ำประปาแบบผิวดิน</a:t>
                      </a:r>
                    </a:p>
                    <a:p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อยู่ในระดับมาก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FontTx/>
                        <a:buChar char="-"/>
                      </a:pPr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ประชาชนเห็นความสำคัญของการใช้น้ำประปาแบบผิวดิน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       ที่สะอาดและ มีคุณภาพ      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       เพื่อนำมา  อุปโภค บริโภค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       อย่างเพียงพอและ ยั่งยืน</a:t>
                      </a:r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ตระหนักรับรู้ในปัญหาแผ่นดิน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       ทรุดตัว</a:t>
                      </a:r>
                    </a:p>
                    <a:p>
                      <a:pPr marL="347663" marR="0" indent="-3476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h-TH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j-cs"/>
                        </a:rPr>
                        <a:t>มีแหล่งน้ำธรรมชาติที่สะอาด</a:t>
                      </a:r>
                    </a:p>
                    <a:p>
                      <a:pPr marL="347663" indent="-347663" algn="l">
                        <a:buFontTx/>
                        <a:buChar char="-"/>
                      </a:pPr>
                      <a:r>
                        <a:rPr lang="th-TH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j-cs"/>
                        </a:rPr>
                        <a:t>มีปริมาณและคุณภาพน้ำ              ที่เหมาะจะใช้เป็นแหล่งน้ำดิบ</a:t>
                      </a:r>
                    </a:p>
                    <a:p>
                      <a:pPr marL="0" indent="0" algn="l">
                        <a:buFontTx/>
                        <a:buNone/>
                      </a:pPr>
                      <a:endParaRPr lang="th-TH" sz="24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400" b="1" dirty="0" err="1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ศรัณ</a:t>
                      </a:r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ยา       เทียนเสรี</a:t>
                      </a:r>
                    </a:p>
                    <a:p>
                      <a:pPr algn="l"/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สุพรรณภา</a:t>
                      </a:r>
                      <a:r>
                        <a:rPr lang="th-TH" sz="2400" b="1" baseline="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  ศักดิ์ทอง</a:t>
                      </a:r>
                    </a:p>
                    <a:p>
                      <a:pPr algn="l"/>
                      <a:r>
                        <a:rPr lang="th-TH" sz="2400" b="1" baseline="0" dirty="0" err="1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อิลศรา</a:t>
                      </a:r>
                      <a:r>
                        <a:rPr lang="th-TH" sz="2400" b="1" baseline="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        นาคสกุล</a:t>
                      </a:r>
                    </a:p>
                    <a:p>
                      <a:pPr algn="l"/>
                      <a:r>
                        <a:rPr lang="th-TH" sz="2400" b="1" baseline="0" dirty="0" err="1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ประเวศร์</a:t>
                      </a:r>
                      <a:r>
                        <a:rPr lang="th-TH" sz="2400" b="1" baseline="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    ชำนาญ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071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7"/>
          <p:cNvSpPr/>
          <p:nvPr/>
        </p:nvSpPr>
        <p:spPr>
          <a:xfrm>
            <a:off x="300234" y="381000"/>
            <a:ext cx="8572560" cy="714380"/>
          </a:xfrm>
          <a:prstGeom prst="flowChartProcess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solidFill>
                  <a:schemeClr val="tx1"/>
                </a:solidFill>
                <a:cs typeface="+mj-cs"/>
              </a:rPr>
              <a:t>อภิปรายผล </a:t>
            </a:r>
            <a:endParaRPr lang="th-TH" sz="4000" b="1" dirty="0">
              <a:solidFill>
                <a:schemeClr val="tx1"/>
              </a:solidFill>
              <a:cs typeface="+mj-cs"/>
            </a:endParaRP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8377533"/>
              </p:ext>
            </p:extLst>
          </p:nvPr>
        </p:nvGraphicFramePr>
        <p:xfrm>
          <a:off x="457200" y="1600200"/>
          <a:ext cx="8305801" cy="391668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2590800"/>
                <a:gridCol w="3276600"/>
                <a:gridCol w="2438401"/>
              </a:tblGrid>
              <a:tr h="5334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ผลการศึกษา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เหตุผล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ความสอดคล้อง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9565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ความต้องการของประชาชนเกี่ยวกับการสร้างระบบผลิตน้ำประปาแบบผิวดิน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อยู่ในระดับมาก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400" b="1" dirty="0" smtClean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endParaRPr lang="th-TH" sz="24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FontTx/>
                        <a:buChar char="-"/>
                      </a:pPr>
                      <a:r>
                        <a:rPr lang="th-TH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j-cs"/>
                        </a:rPr>
                        <a:t>ประชาชนมีความต้องการใช้น้ำประปาที่มีคุณภาพดี</a:t>
                      </a:r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th-TH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j-cs"/>
                        </a:rPr>
                        <a:t>ราคาถูก มีเพียงพออย่างยั่งยืน และไหลแรง </a:t>
                      </a:r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th-TH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j-cs"/>
                        </a:rPr>
                        <a:t>การสูบน้ำเพิ่มมากขึ้น                           เป็นการเพิ่มภาระเรื่องค่าไฟฟ้าของประชาชน </a:t>
                      </a:r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th-TH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j-cs"/>
                        </a:rPr>
                        <a:t>รัฐบาลได้ประกาศปิดบ่อบาดาล</a:t>
                      </a:r>
                    </a:p>
                    <a:p>
                      <a:pPr marL="342900" indent="-342900" algn="l">
                        <a:buFontTx/>
                        <a:buChar char="-"/>
                      </a:pPr>
                      <a:endParaRPr lang="th-TH" sz="2400" b="1" dirty="0">
                        <a:solidFill>
                          <a:schemeClr val="tx1"/>
                        </a:solidFill>
                        <a:latin typeface="Angsana New" pitchFamily="18" charset="-34"/>
                        <a:cs typeface="+mj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Angsana New" panose="02020603050405020304" pitchFamily="18" charset="-34"/>
                          <a:ea typeface="+mn-ea"/>
                          <a:cs typeface="Angsana New" panose="02020603050405020304" pitchFamily="18" charset="-34"/>
                        </a:rPr>
                        <a:t>Maslow.</a:t>
                      </a:r>
                    </a:p>
                    <a:p>
                      <a:pPr algn="l"/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Angsana New" panose="02020603050405020304" pitchFamily="18" charset="-34"/>
                          <a:ea typeface="+mn-ea"/>
                          <a:cs typeface="Angsana New" panose="02020603050405020304" pitchFamily="18" charset="-34"/>
                        </a:rPr>
                        <a:t>Engel and other</a:t>
                      </a:r>
                    </a:p>
                    <a:p>
                      <a:pPr algn="l"/>
                      <a:r>
                        <a:rPr lang="th-TH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j-cs"/>
                        </a:rPr>
                        <a:t>กำธร    ตรีวิศวเวทย์ </a:t>
                      </a:r>
                      <a:endParaRPr lang="en-US" sz="24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j-cs"/>
                      </a:endParaRPr>
                    </a:p>
                    <a:p>
                      <a:pPr algn="l"/>
                      <a:r>
                        <a:rPr lang="th-TH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j-cs"/>
                        </a:rPr>
                        <a:t>ธนวัต  อ่อง</a:t>
                      </a:r>
                      <a:r>
                        <a:rPr lang="th-TH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j-cs"/>
                        </a:rPr>
                        <a:t>อินทศิริ</a:t>
                      </a:r>
                      <a:r>
                        <a:rPr lang="th-TH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j-cs"/>
                        </a:rPr>
                        <a:t> 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Angsana New" pitchFamily="18" charset="-34"/>
                        <a:cs typeface="+mj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331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7"/>
          <p:cNvSpPr/>
          <p:nvPr/>
        </p:nvSpPr>
        <p:spPr>
          <a:xfrm>
            <a:off x="300234" y="228600"/>
            <a:ext cx="8572560" cy="714380"/>
          </a:xfrm>
          <a:prstGeom prst="flowChartProcess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solidFill>
                  <a:schemeClr val="tx1"/>
                </a:solidFill>
                <a:cs typeface="+mj-cs"/>
              </a:rPr>
              <a:t>อภิปรายผล </a:t>
            </a:r>
            <a:endParaRPr lang="th-TH" sz="4000" b="1" dirty="0">
              <a:solidFill>
                <a:schemeClr val="tx1"/>
              </a:solidFill>
              <a:cs typeface="+mj-cs"/>
            </a:endParaRP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1110947"/>
              </p:ext>
            </p:extLst>
          </p:nvPr>
        </p:nvGraphicFramePr>
        <p:xfrm>
          <a:off x="457200" y="990600"/>
          <a:ext cx="8305801" cy="574548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2590800"/>
                <a:gridCol w="3276600"/>
                <a:gridCol w="2438401"/>
              </a:tblGrid>
              <a:tr h="5334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ผลการศึกษา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เหตุผล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ความสอดคล้อง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9565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การรับรู้ปัญหาเกี่ยวกับ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การสร้างระบบผลิตน้ำประปาแบบผิวดิน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อยู่ในระดับมาก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400" b="1" dirty="0" smtClean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endParaRPr lang="th-TH" sz="24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th-TH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j-cs"/>
                        </a:rPr>
                        <a:t>ประชาชนได้รับผลกระทบโดยตรงจากการใช้น้ำบาดาล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th-TH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j-cs"/>
                        </a:rPr>
                        <a:t> น้ำที่นำมาใช้มีคุณภาพเสื่อมลง                     มีรสกร่อย มีตะกอนขุ่น จนไม่สามารถดื่มกินได้ 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th-TH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j-cs"/>
                        </a:rPr>
                        <a:t>น้ำมีอุณหภูมิสูง  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th-TH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j-cs"/>
                        </a:rPr>
                        <a:t>น้ำบาดาลยังส่งผลต่ออายุการใช้งานของเครื่องใช้ต่าง ๆ ในครัวเรือน  ทำให้เกิดการชำรุด                               เสียหายเร็วกว่าปกติด้วย   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th-TH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j-cs"/>
                        </a:rPr>
                        <a:t>น้ำที่ไหลจากท่อประปามีปริมาณน้อย ไหลอ่อน ต้องหาภาชนะรองรับน้ำเพื่อกักเก็บไว้ใช้ 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th-TH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j-cs"/>
                        </a:rPr>
                        <a:t>ดินยุบตัวลง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Angsana New" pitchFamily="18" charset="-34"/>
                        <a:cs typeface="+mj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j-cs"/>
                        </a:rPr>
                        <a:t>คณะกรรมาธิการ  สิ่งแวดล้อมวุฒิสภา. </a:t>
                      </a:r>
                    </a:p>
                    <a:p>
                      <a:pPr algn="l"/>
                      <a:r>
                        <a:rPr lang="th-TH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j-cs"/>
                        </a:rPr>
                        <a:t>กระทรวงทรัพยากรและสิ่งแวดล้อม. </a:t>
                      </a:r>
                    </a:p>
                    <a:p>
                      <a:pPr algn="l"/>
                      <a:r>
                        <a:rPr lang="th-TH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j-cs"/>
                        </a:rPr>
                        <a:t>สุชา       จันทร์เอม </a:t>
                      </a:r>
                    </a:p>
                    <a:p>
                      <a:pPr algn="l"/>
                      <a:r>
                        <a:rPr lang="th-TH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j-cs"/>
                        </a:rPr>
                        <a:t>ศรัณ</a:t>
                      </a:r>
                      <a:r>
                        <a:rPr lang="th-TH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j-cs"/>
                        </a:rPr>
                        <a:t>ยา  เทียนเส</a:t>
                      </a:r>
                      <a:r>
                        <a:rPr lang="th-TH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j-cs"/>
                        </a:rPr>
                        <a:t>รี 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160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7"/>
          <p:cNvSpPr/>
          <p:nvPr/>
        </p:nvSpPr>
        <p:spPr>
          <a:xfrm>
            <a:off x="300234" y="200020"/>
            <a:ext cx="8572560" cy="714380"/>
          </a:xfrm>
          <a:prstGeom prst="flowChartProcess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solidFill>
                  <a:schemeClr val="tx1"/>
                </a:solidFill>
                <a:cs typeface="+mj-cs"/>
              </a:rPr>
              <a:t>อภิปรายผล </a:t>
            </a:r>
            <a:endParaRPr lang="th-TH" sz="4000" b="1" dirty="0">
              <a:solidFill>
                <a:schemeClr val="tx1"/>
              </a:solidFill>
              <a:cs typeface="+mj-cs"/>
            </a:endParaRP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9934784"/>
              </p:ext>
            </p:extLst>
          </p:nvPr>
        </p:nvGraphicFramePr>
        <p:xfrm>
          <a:off x="457200" y="990600"/>
          <a:ext cx="8305801" cy="574548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2590800"/>
                <a:gridCol w="3276600"/>
                <a:gridCol w="2438401"/>
              </a:tblGrid>
              <a:tr h="5334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ผลการศึกษา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เหตุผล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ความสอดคล้อง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956511">
                <a:tc>
                  <a:txBody>
                    <a:bodyPr/>
                    <a:lstStyle/>
                    <a:p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การรับรู้ข้อมูลข่าวสาร</a:t>
                      </a:r>
                    </a:p>
                    <a:p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การสร้างระบบผลิตน้ำประปาแบบผิวดิน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อยู่ในระดับปานกลาง</a:t>
                      </a:r>
                    </a:p>
                    <a:p>
                      <a:endParaRPr lang="th-TH" sz="24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th-TH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j-cs"/>
                        </a:rPr>
                        <a:t>การประชาสัมพันธ์ไม่ครอบคลุมทุกพื้นที่ 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th-TH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j-cs"/>
                        </a:rPr>
                        <a:t>ไม่เข้าถึงตัวบุคคล 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th-TH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j-cs"/>
                        </a:rPr>
                        <a:t>ข้อจำกัดทางด้านงบประมาณ                      ในการผลิตสื่อประชาสัมพันธ์ เช่น ใบปลิว แผ่นพับ โปสเตอร์ เป็นต้น 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th-TH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j-cs"/>
                        </a:rPr>
                        <a:t>สื่อประชาสัมพันธ์อาจไม่น่าสนใจ หรือเร้าความรู้สึกให้ประชาชน                   ได้มีส่วนร่วมรับรู้ข้อมูลข่าวสาร 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th-TH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j-cs"/>
                        </a:rPr>
                        <a:t>ประชาชนส่วนใหญ่ประกอบอาชีพค้าขาย จึงมุ่งสนใจแต่การดำเนินธุรกิจของตน ทำให้ไม่เห็นความสำคัญของการรับรู้ข้อมูลข่าวสารต่าง ๆ</a:t>
                      </a:r>
                      <a:endParaRPr lang="th-TH" sz="2400" b="1" dirty="0">
                        <a:cs typeface="+mj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j-cs"/>
                        </a:rPr>
                        <a:t>สุจริต    บุญบงการ </a:t>
                      </a:r>
                    </a:p>
                    <a:p>
                      <a:r>
                        <a:rPr lang="th-TH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j-cs"/>
                        </a:rPr>
                        <a:t>พันพร   โชติพฤกษ์ชูกุล </a:t>
                      </a:r>
                    </a:p>
                    <a:p>
                      <a:r>
                        <a:rPr lang="th-TH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j-cs"/>
                        </a:rPr>
                        <a:t>ไพฑูรย์  งามยิ่ง </a:t>
                      </a:r>
                      <a:endParaRPr lang="th-TH" sz="2400" b="1" dirty="0">
                        <a:cs typeface="+mj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160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7"/>
          <p:cNvSpPr/>
          <p:nvPr/>
        </p:nvSpPr>
        <p:spPr>
          <a:xfrm>
            <a:off x="300234" y="381000"/>
            <a:ext cx="8572560" cy="714380"/>
          </a:xfrm>
          <a:prstGeom prst="flowChartProcess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solidFill>
                  <a:schemeClr val="tx1"/>
                </a:solidFill>
                <a:cs typeface="+mj-cs"/>
              </a:rPr>
              <a:t>อภิปรายผล </a:t>
            </a:r>
            <a:endParaRPr lang="th-TH" sz="4000" b="1" dirty="0">
              <a:solidFill>
                <a:schemeClr val="tx1"/>
              </a:solidFill>
              <a:cs typeface="+mj-cs"/>
            </a:endParaRP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6071569"/>
              </p:ext>
            </p:extLst>
          </p:nvPr>
        </p:nvGraphicFramePr>
        <p:xfrm>
          <a:off x="457200" y="1600200"/>
          <a:ext cx="8305801" cy="391668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2590800"/>
                <a:gridCol w="3276600"/>
                <a:gridCol w="2438401"/>
              </a:tblGrid>
              <a:tr h="5334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ผลการศึกษา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เหตุผล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ความสอดคล้อง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9565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การมีส่วนร่วมรับผิดชอบ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ในกิจการผลิตน้ำประปา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อยู่ในระดับปานกลาง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400" b="1" dirty="0" smtClean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endParaRPr lang="th-TH" sz="24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FontTx/>
                        <a:buChar char="-"/>
                      </a:pPr>
                      <a:r>
                        <a:rPr lang="th-TH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j-cs"/>
                        </a:rPr>
                        <a:t>ประชาชนส่วนใหญ่ประกอบอาชีพค้าขายและรับจ้างทำงานนอกพื้นที่ที่ตนเองอาศัยอยู่  </a:t>
                      </a:r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th-TH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j-cs"/>
                        </a:rPr>
                        <a:t>ประชาชนขาดโอกาสรับรู้ข้อมูลข่าวสารของเทศบาลฯ                              ซึ่งนำไปสู่การตระหนักที่จะ                     ให้ความร่วมมือ และมีส่วนร่วม     ในการแก้ปัญหาของชุมชน</a:t>
                      </a:r>
                    </a:p>
                    <a:p>
                      <a:pPr marL="342900" indent="-342900" algn="l">
                        <a:buFontTx/>
                        <a:buChar char="-"/>
                      </a:pPr>
                      <a:endParaRPr lang="th-TH" sz="2400" b="1" dirty="0">
                        <a:solidFill>
                          <a:schemeClr val="tx1"/>
                        </a:solidFill>
                        <a:latin typeface="Angsana New" pitchFamily="18" charset="-34"/>
                        <a:cs typeface="+mj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j-cs"/>
                        </a:rPr>
                        <a:t>ปุณ</a:t>
                      </a:r>
                      <a:r>
                        <a:rPr lang="th-TH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j-cs"/>
                        </a:rPr>
                        <a:t>ชาติ   แผ่นศิลา </a:t>
                      </a:r>
                    </a:p>
                    <a:p>
                      <a:pPr algn="l"/>
                      <a:r>
                        <a:rPr lang="th-TH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j-cs"/>
                        </a:rPr>
                        <a:t>ไพรัตน์   เดชะ</a:t>
                      </a:r>
                      <a:r>
                        <a:rPr lang="th-TH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j-cs"/>
                        </a:rPr>
                        <a:t>รินทร์</a:t>
                      </a:r>
                      <a:r>
                        <a:rPr lang="th-TH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j-cs"/>
                        </a:rPr>
                        <a:t> </a:t>
                      </a:r>
                    </a:p>
                    <a:p>
                      <a:pPr algn="l"/>
                      <a:r>
                        <a:rPr lang="th-TH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j-cs"/>
                        </a:rPr>
                        <a:t>สมรักษ์   กิ่งรุ่ง</a:t>
                      </a:r>
                      <a:r>
                        <a:rPr lang="th-TH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j-cs"/>
                        </a:rPr>
                        <a:t>เพชร์</a:t>
                      </a:r>
                      <a:r>
                        <a:rPr lang="th-TH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j-cs"/>
                        </a:rPr>
                        <a:t> 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Angsana New" pitchFamily="18" charset="-34"/>
                        <a:cs typeface="+mj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160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7"/>
          <p:cNvSpPr/>
          <p:nvPr/>
        </p:nvSpPr>
        <p:spPr>
          <a:xfrm>
            <a:off x="303862" y="2278743"/>
            <a:ext cx="2134537" cy="1033812"/>
          </a:xfrm>
          <a:prstGeom prst="flowChartProcess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solidFill>
                  <a:schemeClr val="tx1"/>
                </a:solidFill>
                <a:cs typeface="+mj-cs"/>
              </a:rPr>
              <a:t>ข้อเสนอแนะ </a:t>
            </a:r>
            <a:endParaRPr lang="th-TH" sz="40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3150538" y="534871"/>
            <a:ext cx="5722256" cy="989129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2400" b="1" dirty="0">
                <a:solidFill>
                  <a:schemeClr val="dk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เทศบาลฯ ควรเร่งดำเนินการสร้างระบบผลิตน้ำประปาแบบผิวดิน </a:t>
            </a:r>
          </a:p>
        </p:txBody>
      </p:sp>
      <p:sp>
        <p:nvSpPr>
          <p:cNvPr id="7" name="ชื่อเรื่อง 1"/>
          <p:cNvSpPr txBox="1">
            <a:spLocks/>
          </p:cNvSpPr>
          <p:nvPr/>
        </p:nvSpPr>
        <p:spPr>
          <a:xfrm>
            <a:off x="3150538" y="4114800"/>
            <a:ext cx="5689599" cy="1986605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defRPr/>
            </a:pPr>
            <a:r>
              <a:rPr lang="th-TH" sz="2400" b="1" dirty="0">
                <a:solidFill>
                  <a:schemeClr val="dk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วรประชาสัมพันธ์และให้ข้อมูลข่าวสารเกี่ยวกับการดำเนินการเปลี่ยนระบบผลิตน้ำประปาแบบผิวดินให้เข้าถึงประชาชนอย่างทั่วถึง  เพื่อให้ประชาชนได้มีส่วนร่วมรับผิดชอบในกิจการ</a:t>
            </a:r>
            <a:r>
              <a:rPr lang="th-TH" sz="2400" b="1" dirty="0" smtClean="0">
                <a:solidFill>
                  <a:schemeClr val="dk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ประปา                    ที่</a:t>
            </a:r>
            <a:r>
              <a:rPr lang="th-TH" sz="2400" b="1" dirty="0">
                <a:solidFill>
                  <a:schemeClr val="dk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เทศบาลฯ ทำขึ้นเพื่อประชาชน</a:t>
            </a:r>
            <a:endParaRPr lang="en-US" sz="2400" b="1" dirty="0">
              <a:solidFill>
                <a:schemeClr val="dk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th-TH" sz="2400" b="1" dirty="0">
              <a:latin typeface="Angsana New" pitchFamily="18" charset="-34"/>
              <a:cs typeface="Angsana New" panose="02020603050405020304" pitchFamily="18" charset="-34"/>
            </a:endParaRPr>
          </a:p>
        </p:txBody>
      </p:sp>
      <p:sp>
        <p:nvSpPr>
          <p:cNvPr id="8" name="ชื่อเรื่อง 1"/>
          <p:cNvSpPr txBox="1">
            <a:spLocks/>
          </p:cNvSpPr>
          <p:nvPr/>
        </p:nvSpPr>
        <p:spPr>
          <a:xfrm>
            <a:off x="3157795" y="1828800"/>
            <a:ext cx="5714999" cy="1933698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2400" b="1" dirty="0">
                <a:solidFill>
                  <a:schemeClr val="dk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ปรับปรุงท่อจ่ายน้ำประปาให้มีแรงดันอย่างเหมาะสม</a:t>
            </a:r>
            <a:r>
              <a:rPr lang="th-TH" sz="2400" b="1" dirty="0" smtClean="0">
                <a:solidFill>
                  <a:schemeClr val="dk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ตลอด             </a:t>
            </a:r>
            <a:r>
              <a:rPr lang="th-TH" sz="2400" b="1" dirty="0">
                <a:solidFill>
                  <a:schemeClr val="dk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24 ชั่วโมง เพื่อจ่ายไปยังอาคารบ้านเรือนของ</a:t>
            </a:r>
            <a:r>
              <a:rPr lang="th-TH" sz="2400" b="1" dirty="0" smtClean="0">
                <a:solidFill>
                  <a:schemeClr val="dk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ประชาชน                            ใน</a:t>
            </a:r>
            <a:r>
              <a:rPr lang="th-TH" sz="2400" b="1" dirty="0">
                <a:solidFill>
                  <a:schemeClr val="dk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เขตเทศบาลฯ อย่างทั่วถึง และเพียงพอต่อจำนวน</a:t>
            </a:r>
            <a:r>
              <a:rPr lang="th-TH" sz="2400" b="1" dirty="0" smtClean="0">
                <a:solidFill>
                  <a:schemeClr val="dk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ประชากร                        ที่</a:t>
            </a:r>
            <a:r>
              <a:rPr lang="th-TH" sz="2400" b="1" dirty="0">
                <a:solidFill>
                  <a:schemeClr val="dk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มีแนวโน้นเพิ่มขึ้นในอนาคต</a:t>
            </a:r>
          </a:p>
        </p:txBody>
      </p:sp>
      <p:cxnSp>
        <p:nvCxnSpPr>
          <p:cNvPr id="9" name="ลูกศรเชื่อมต่อแบบตรง 8"/>
          <p:cNvCxnSpPr/>
          <p:nvPr/>
        </p:nvCxnSpPr>
        <p:spPr>
          <a:xfrm>
            <a:off x="2514600" y="2795649"/>
            <a:ext cx="671286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ลูกศรเชื่อมต่อแบบตรง 9"/>
          <p:cNvCxnSpPr/>
          <p:nvPr/>
        </p:nvCxnSpPr>
        <p:spPr>
          <a:xfrm>
            <a:off x="2842986" y="918935"/>
            <a:ext cx="34290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ลูกศรเชื่อมต่อแบบตรง 10"/>
          <p:cNvCxnSpPr/>
          <p:nvPr/>
        </p:nvCxnSpPr>
        <p:spPr>
          <a:xfrm>
            <a:off x="2850243" y="4953000"/>
            <a:ext cx="34290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ตัวเชื่อมต่อตรง 11"/>
          <p:cNvCxnSpPr/>
          <p:nvPr/>
        </p:nvCxnSpPr>
        <p:spPr>
          <a:xfrm>
            <a:off x="2842986" y="918935"/>
            <a:ext cx="0" cy="40340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160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2202544" y="1524000"/>
            <a:ext cx="5341256" cy="160020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th-TH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ศึกษา</a:t>
            </a: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ความพึงพอใจของประชาชนที่มีต่อการสร้างระบบผลิตน้ำประปา</a:t>
            </a:r>
            <a:r>
              <a:rPr lang="th-TH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แบบผิว</a:t>
            </a: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ดิน ในเขตเทศบาลนครสมุทรสาคร </a:t>
            </a:r>
            <a:endParaRPr lang="th-TH" sz="2400" b="1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lvl="0" algn="l"/>
            <a:r>
              <a:rPr lang="th-TH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จังหวัดสมุทรสาคร</a:t>
            </a:r>
            <a:endParaRPr lang="en-US" sz="24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7" name="ชื่อเรื่อง 1"/>
          <p:cNvSpPr txBox="1">
            <a:spLocks/>
          </p:cNvSpPr>
          <p:nvPr/>
        </p:nvSpPr>
        <p:spPr>
          <a:xfrm>
            <a:off x="2202545" y="3429000"/>
            <a:ext cx="5341256" cy="1752600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th-TH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ศึกษา</a:t>
            </a: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ความคิดเห็นของประชาชนเกี่ยวกับการสร้างระบบผลิตน้ำประปา</a:t>
            </a:r>
            <a:r>
              <a:rPr lang="th-TH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แบบผิว</a:t>
            </a: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ดิน ในเขตเทศบาลอื่น ๆ ที่มีปัญหาคล้ายคลึงกับจังหวัด</a:t>
            </a:r>
            <a:r>
              <a:rPr lang="th-TH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สมุทรสาคร</a:t>
            </a:r>
            <a:endParaRPr lang="en-US" sz="24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8" name="ชื่อเรื่อง 1"/>
          <p:cNvSpPr txBox="1">
            <a:spLocks/>
          </p:cNvSpPr>
          <p:nvPr/>
        </p:nvSpPr>
        <p:spPr>
          <a:xfrm>
            <a:off x="429986" y="381000"/>
            <a:ext cx="8333014" cy="814449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ข้อเสนอแนะสำหรับการวิจัยครั้งต่อไป</a:t>
            </a:r>
            <a:endParaRPr lang="en-US" sz="4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cxnSp>
        <p:nvCxnSpPr>
          <p:cNvPr id="10" name="ลูกศรเชื่อมต่อแบบตรง 9"/>
          <p:cNvCxnSpPr/>
          <p:nvPr/>
        </p:nvCxnSpPr>
        <p:spPr>
          <a:xfrm>
            <a:off x="1846945" y="4114800"/>
            <a:ext cx="34290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ลูกศรเชื่อมต่อแบบตรง 10"/>
          <p:cNvCxnSpPr/>
          <p:nvPr/>
        </p:nvCxnSpPr>
        <p:spPr>
          <a:xfrm>
            <a:off x="1859644" y="2209800"/>
            <a:ext cx="34290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ตัวเชื่อมต่อตรง 11"/>
          <p:cNvCxnSpPr/>
          <p:nvPr/>
        </p:nvCxnSpPr>
        <p:spPr>
          <a:xfrm>
            <a:off x="1859644" y="1195449"/>
            <a:ext cx="0" cy="291935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537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4010126"/>
          <p:cNvPicPr>
            <a:picLocks noChangeAspect="1" noChangeArrowheads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3810000" cy="410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S4010124"/>
          <p:cNvPicPr>
            <a:picLocks noChangeAspect="1" noChangeArrowheads="1"/>
          </p:cNvPicPr>
          <p:nvPr/>
        </p:nvPicPr>
        <p:blipFill>
          <a:blip r:embed="rId3" cstate="print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447800"/>
            <a:ext cx="3799114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lowchart: Process 7"/>
          <p:cNvSpPr/>
          <p:nvPr/>
        </p:nvSpPr>
        <p:spPr>
          <a:xfrm>
            <a:off x="300234" y="381000"/>
            <a:ext cx="8572560" cy="714380"/>
          </a:xfrm>
          <a:prstGeom prst="flowChartProcess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4000" b="1" dirty="0" smtClean="0">
              <a:solidFill>
                <a:schemeClr val="tx1"/>
              </a:solidFill>
              <a:cs typeface="+mj-cs"/>
            </a:endParaRPr>
          </a:p>
          <a:p>
            <a:pPr algn="ctr"/>
            <a:r>
              <a:rPr lang="th-TH" sz="4000" b="1" dirty="0" smtClean="0">
                <a:solidFill>
                  <a:schemeClr val="tx1"/>
                </a:solidFill>
                <a:cs typeface="+mj-cs"/>
              </a:rPr>
              <a:t>การ</a:t>
            </a:r>
            <a:r>
              <a:rPr lang="th-TH" sz="4000" b="1" dirty="0">
                <a:solidFill>
                  <a:schemeClr val="tx1"/>
                </a:solidFill>
                <a:cs typeface="+mj-cs"/>
              </a:rPr>
              <a:t>ประชุมคณะกรรมการเครือข่ายองค์การชุมชน</a:t>
            </a:r>
            <a:endParaRPr lang="en-US" sz="4000" b="1" dirty="0">
              <a:solidFill>
                <a:schemeClr val="tx1"/>
              </a:solidFill>
              <a:cs typeface="+mj-cs"/>
            </a:endParaRPr>
          </a:p>
          <a:p>
            <a:pPr algn="ctr"/>
            <a:r>
              <a:rPr lang="th-TH" sz="4000" b="1" dirty="0" smtClean="0">
                <a:solidFill>
                  <a:schemeClr val="tx1"/>
                </a:solidFill>
                <a:cs typeface="+mj-cs"/>
              </a:rPr>
              <a:t> </a:t>
            </a:r>
            <a:endParaRPr lang="th-TH" sz="4000" b="1" dirty="0">
              <a:solidFill>
                <a:schemeClr val="tx1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5392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Process 7"/>
          <p:cNvSpPr/>
          <p:nvPr/>
        </p:nvSpPr>
        <p:spPr>
          <a:xfrm>
            <a:off x="300234" y="381000"/>
            <a:ext cx="8572560" cy="714380"/>
          </a:xfrm>
          <a:prstGeom prst="flowChartProcess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4000" b="1" dirty="0" smtClean="0">
              <a:solidFill>
                <a:schemeClr val="tx1"/>
              </a:solidFill>
              <a:cs typeface="+mj-cs"/>
            </a:endParaRPr>
          </a:p>
          <a:p>
            <a:pPr algn="ctr"/>
            <a:r>
              <a:rPr lang="th-TH" sz="4000" b="1" dirty="0" smtClean="0">
                <a:solidFill>
                  <a:schemeClr val="tx1"/>
                </a:solidFill>
                <a:cs typeface="+mj-cs"/>
              </a:rPr>
              <a:t>การเก็บข้อมูลภาคสนาม</a:t>
            </a:r>
            <a:endParaRPr lang="en-US" sz="4000" b="1" dirty="0">
              <a:solidFill>
                <a:schemeClr val="tx1"/>
              </a:solidFill>
              <a:cs typeface="+mj-cs"/>
            </a:endParaRPr>
          </a:p>
          <a:p>
            <a:pPr algn="ctr"/>
            <a:r>
              <a:rPr lang="th-TH" sz="4000" b="1" dirty="0" smtClean="0">
                <a:solidFill>
                  <a:schemeClr val="tx1"/>
                </a:solidFill>
                <a:cs typeface="+mj-cs"/>
              </a:rPr>
              <a:t> </a:t>
            </a:r>
            <a:endParaRPr lang="th-TH" sz="4000" b="1" dirty="0">
              <a:solidFill>
                <a:schemeClr val="tx1"/>
              </a:solidFill>
              <a:cs typeface="+mj-cs"/>
            </a:endParaRPr>
          </a:p>
        </p:txBody>
      </p:sp>
      <p:pic>
        <p:nvPicPr>
          <p:cNvPr id="5" name="Picture 4" descr="DSCF00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3810000" cy="410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DSCF00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447800"/>
            <a:ext cx="3799114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406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/>
          </a:bodyPr>
          <a:lstStyle/>
          <a:p>
            <a:r>
              <a:rPr lang="th-TH" b="1" dirty="0" smtClean="0"/>
              <a:t>ความสำคัญของปัญหา (ต่อ)</a:t>
            </a:r>
            <a:endParaRPr lang="th-TH" b="1" dirty="0"/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457200" y="4004130"/>
            <a:ext cx="8229600" cy="1034142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สำรวจพื้นที่แหล่งน้ำและก่อสร้างระบบผลิตน้ำประปาแบบผิวดิน</a:t>
            </a:r>
          </a:p>
          <a:p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ได้แหล่งน้ำ  คลองระบายน้ำชลประทาน </a:t>
            </a:r>
            <a:r>
              <a:rPr lang="en-US" sz="2800" b="1" dirty="0" smtClean="0">
                <a:latin typeface="Angsana New" pitchFamily="18" charset="-34"/>
                <a:cs typeface="Angsana New" pitchFamily="18" charset="-34"/>
              </a:rPr>
              <a:t>D7</a:t>
            </a:r>
            <a:endParaRPr lang="th-TH" sz="28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457200" y="3432630"/>
            <a:ext cx="8229600" cy="57150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800" b="1" dirty="0" smtClean="0"/>
              <a:t>เทศบาลนครสมุทรสาคร  ต้องเปลี่ยนแหล่งผลิตน้ำประปา</a:t>
            </a:r>
            <a:endParaRPr lang="th-TH" sz="2800" b="1" dirty="0"/>
          </a:p>
        </p:txBody>
      </p:sp>
      <p:sp>
        <p:nvSpPr>
          <p:cNvPr id="7" name="ชื่อเรื่อง 1"/>
          <p:cNvSpPr txBox="1">
            <a:spLocks/>
          </p:cNvSpPr>
          <p:nvPr/>
        </p:nvSpPr>
        <p:spPr>
          <a:xfrm>
            <a:off x="457200" y="1447800"/>
            <a:ext cx="8229600" cy="1676400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2800" b="1" dirty="0" smtClean="0"/>
              <a:t>ปัญหาในจังหวัดสมุทรสาคร </a:t>
            </a:r>
            <a:r>
              <a:rPr lang="en-US" sz="2800" b="1" dirty="0" smtClean="0"/>
              <a:t>:-</a:t>
            </a:r>
            <a:endParaRPr lang="th-TH" sz="2800" b="1" dirty="0" smtClean="0"/>
          </a:p>
          <a:p>
            <a:pPr algn="l"/>
            <a:r>
              <a:rPr lang="th-TH" sz="2800" b="1" dirty="0" smtClean="0">
                <a:sym typeface="Wingdings"/>
              </a:rPr>
              <a:t>	 </a:t>
            </a:r>
            <a:r>
              <a:rPr lang="th-TH" sz="2800" b="1" dirty="0" smtClean="0"/>
              <a:t>เกิดปัญหาแผ่นดินทรุดตัว (การสูบน้ำบาดาลมาผลิตน้ำประปา)</a:t>
            </a:r>
          </a:p>
          <a:p>
            <a:pPr algn="l"/>
            <a:r>
              <a:rPr lang="th-TH" sz="2800" b="1" dirty="0"/>
              <a:t> </a:t>
            </a:r>
            <a:r>
              <a:rPr lang="th-TH" sz="2800" b="1" dirty="0" smtClean="0"/>
              <a:t>               </a:t>
            </a:r>
            <a:r>
              <a:rPr lang="th-TH" sz="2800" b="1" dirty="0" smtClean="0">
                <a:sym typeface="Wingdings"/>
              </a:rPr>
              <a:t></a:t>
            </a:r>
            <a:r>
              <a:rPr lang="th-TH" sz="2800" b="1" dirty="0" smtClean="0"/>
              <a:t>      ถูกประกาศเป็นเขตวิกฤตการณ์น้ำบาดาล อันดับ 1</a:t>
            </a:r>
          </a:p>
        </p:txBody>
      </p:sp>
      <p:sp>
        <p:nvSpPr>
          <p:cNvPr id="9" name="ชื่อเรื่อง 1"/>
          <p:cNvSpPr txBox="1">
            <a:spLocks/>
          </p:cNvSpPr>
          <p:nvPr/>
        </p:nvSpPr>
        <p:spPr>
          <a:xfrm>
            <a:off x="486229" y="5334000"/>
            <a:ext cx="8229600" cy="1251857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600" b="1" dirty="0" err="1" smtClean="0">
                <a:solidFill>
                  <a:srgbClr val="C00000"/>
                </a:solidFill>
              </a:rPr>
              <a:t>พรบ</a:t>
            </a:r>
            <a:r>
              <a:rPr lang="th-TH" sz="2600" b="1" dirty="0" smtClean="0">
                <a:solidFill>
                  <a:srgbClr val="C00000"/>
                </a:solidFill>
              </a:rPr>
              <a:t>.ข้อมูลข่าวสารของราชการ พ.ศ. 2540 มาตรา 59 </a:t>
            </a:r>
          </a:p>
          <a:p>
            <a:r>
              <a:rPr lang="th-TH" sz="2400" b="1" dirty="0" smtClean="0">
                <a:solidFill>
                  <a:srgbClr val="C00000"/>
                </a:solidFill>
              </a:rPr>
              <a:t>“การจะดำเนินโครงการหรือกิจกรรมใด ๆ ที่อาจส่งผลกระทบต่อคุณภาพสิ่งแวดล้อม สุขภาพอนามัย คุณภาพชีวิต หรือส่วนได้ส่วนเสียสำคัญอื่นใด” ต้องรับฟังความคิดเห็นของประชาชนก่อน</a:t>
            </a:r>
            <a:endParaRPr lang="th-TH" sz="2400" b="1" dirty="0">
              <a:solidFill>
                <a:srgbClr val="C00000"/>
              </a:solidFill>
            </a:endParaRPr>
          </a:p>
        </p:txBody>
      </p:sp>
      <p:sp>
        <p:nvSpPr>
          <p:cNvPr id="10" name="ลูกศรลง 9"/>
          <p:cNvSpPr/>
          <p:nvPr/>
        </p:nvSpPr>
        <p:spPr>
          <a:xfrm>
            <a:off x="4343400" y="3156858"/>
            <a:ext cx="533400" cy="206829"/>
          </a:xfrm>
          <a:prstGeom prst="downArrow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ลูกศรลง 10"/>
          <p:cNvSpPr/>
          <p:nvPr/>
        </p:nvSpPr>
        <p:spPr>
          <a:xfrm>
            <a:off x="4405086" y="5058231"/>
            <a:ext cx="533400" cy="206829"/>
          </a:xfrm>
          <a:prstGeom prst="downArrow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0814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Process 7"/>
          <p:cNvSpPr/>
          <p:nvPr/>
        </p:nvSpPr>
        <p:spPr>
          <a:xfrm>
            <a:off x="300234" y="381000"/>
            <a:ext cx="8572560" cy="714380"/>
          </a:xfrm>
          <a:prstGeom prst="flowChartProcess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4000" b="1" dirty="0" smtClean="0">
              <a:solidFill>
                <a:schemeClr val="tx1"/>
              </a:solidFill>
              <a:cs typeface="+mj-cs"/>
            </a:endParaRPr>
          </a:p>
          <a:p>
            <a:pPr algn="ctr"/>
            <a:r>
              <a:rPr lang="th-TH" sz="4000" b="1" dirty="0" smtClean="0">
                <a:solidFill>
                  <a:schemeClr val="tx1"/>
                </a:solidFill>
                <a:cs typeface="+mj-cs"/>
              </a:rPr>
              <a:t>การเก็บข้อมูลภาคสนาม</a:t>
            </a:r>
            <a:endParaRPr lang="en-US" sz="4000" b="1" dirty="0">
              <a:solidFill>
                <a:schemeClr val="tx1"/>
              </a:solidFill>
              <a:cs typeface="+mj-cs"/>
            </a:endParaRPr>
          </a:p>
          <a:p>
            <a:pPr algn="ctr"/>
            <a:r>
              <a:rPr lang="th-TH" sz="4000" b="1" dirty="0" smtClean="0">
                <a:solidFill>
                  <a:schemeClr val="tx1"/>
                </a:solidFill>
                <a:cs typeface="+mj-cs"/>
              </a:rPr>
              <a:t> </a:t>
            </a:r>
            <a:endParaRPr lang="th-TH" sz="4000" b="1" dirty="0">
              <a:solidFill>
                <a:schemeClr val="tx1"/>
              </a:solidFill>
              <a:cs typeface="+mj-cs"/>
            </a:endParaRPr>
          </a:p>
        </p:txBody>
      </p:sp>
      <p:pic>
        <p:nvPicPr>
          <p:cNvPr id="8" name="Picture 4" descr="DSCF00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3810000" cy="410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DSC020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447800"/>
            <a:ext cx="3799114" cy="410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342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Process 7"/>
          <p:cNvSpPr/>
          <p:nvPr/>
        </p:nvSpPr>
        <p:spPr>
          <a:xfrm>
            <a:off x="300234" y="381000"/>
            <a:ext cx="8572560" cy="714380"/>
          </a:xfrm>
          <a:prstGeom prst="flowChartProcess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4000" b="1" dirty="0" smtClean="0">
              <a:solidFill>
                <a:schemeClr val="tx1"/>
              </a:solidFill>
              <a:cs typeface="+mj-cs"/>
            </a:endParaRPr>
          </a:p>
          <a:p>
            <a:pPr algn="ctr"/>
            <a:r>
              <a:rPr lang="th-TH" sz="4000" b="1" dirty="0" smtClean="0">
                <a:solidFill>
                  <a:schemeClr val="tx1"/>
                </a:solidFill>
                <a:cs typeface="+mj-cs"/>
              </a:rPr>
              <a:t>การเก็บข้อมูลภาคสนาม</a:t>
            </a:r>
            <a:endParaRPr lang="en-US" sz="4000" b="1" dirty="0">
              <a:solidFill>
                <a:schemeClr val="tx1"/>
              </a:solidFill>
              <a:cs typeface="+mj-cs"/>
            </a:endParaRPr>
          </a:p>
          <a:p>
            <a:pPr algn="ctr"/>
            <a:r>
              <a:rPr lang="th-TH" sz="4000" b="1" dirty="0" smtClean="0">
                <a:solidFill>
                  <a:schemeClr val="tx1"/>
                </a:solidFill>
                <a:cs typeface="+mj-cs"/>
              </a:rPr>
              <a:t> </a:t>
            </a:r>
            <a:endParaRPr lang="th-TH" sz="4000" b="1" dirty="0">
              <a:solidFill>
                <a:schemeClr val="tx1"/>
              </a:solidFill>
              <a:cs typeface="+mj-cs"/>
            </a:endParaRPr>
          </a:p>
        </p:txBody>
      </p:sp>
      <p:pic>
        <p:nvPicPr>
          <p:cNvPr id="5" name="Picture 2" descr="S40102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447800"/>
            <a:ext cx="3799114" cy="413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S401020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3810000" cy="4106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98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Process 7"/>
          <p:cNvSpPr/>
          <p:nvPr/>
        </p:nvSpPr>
        <p:spPr>
          <a:xfrm>
            <a:off x="300234" y="381000"/>
            <a:ext cx="8572560" cy="714380"/>
          </a:xfrm>
          <a:prstGeom prst="flowChartProcess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4000" b="1" dirty="0" smtClean="0">
              <a:solidFill>
                <a:schemeClr val="tx1"/>
              </a:solidFill>
              <a:cs typeface="+mj-cs"/>
            </a:endParaRPr>
          </a:p>
          <a:p>
            <a:pPr algn="ctr"/>
            <a:r>
              <a:rPr lang="th-TH" sz="4000" b="1" dirty="0" smtClean="0">
                <a:solidFill>
                  <a:schemeClr val="tx1"/>
                </a:solidFill>
                <a:cs typeface="+mj-cs"/>
              </a:rPr>
              <a:t>การเก็บข้อมูลภาคสนาม</a:t>
            </a:r>
            <a:endParaRPr lang="en-US" sz="4000" b="1" dirty="0">
              <a:solidFill>
                <a:schemeClr val="tx1"/>
              </a:solidFill>
              <a:cs typeface="+mj-cs"/>
            </a:endParaRPr>
          </a:p>
          <a:p>
            <a:pPr algn="ctr"/>
            <a:r>
              <a:rPr lang="th-TH" sz="4000" b="1" dirty="0" smtClean="0">
                <a:solidFill>
                  <a:schemeClr val="tx1"/>
                </a:solidFill>
                <a:cs typeface="+mj-cs"/>
              </a:rPr>
              <a:t> </a:t>
            </a:r>
            <a:endParaRPr lang="th-TH" sz="4000" b="1" dirty="0">
              <a:solidFill>
                <a:schemeClr val="tx1"/>
              </a:solidFill>
              <a:cs typeface="+mj-cs"/>
            </a:endParaRPr>
          </a:p>
        </p:txBody>
      </p:sp>
      <p:pic>
        <p:nvPicPr>
          <p:cNvPr id="8" name="Picture 2" descr="S40101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1447800"/>
            <a:ext cx="3810001" cy="409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S40101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447800"/>
            <a:ext cx="3799114" cy="412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975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7"/>
          <p:cNvSpPr txBox="1">
            <a:spLocks/>
          </p:cNvSpPr>
          <p:nvPr/>
        </p:nvSpPr>
        <p:spPr>
          <a:xfrm>
            <a:off x="285720" y="352420"/>
            <a:ext cx="8572560" cy="714380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FF66CC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anchor="b" anchorCtr="0">
            <a:noAutofit/>
          </a:bodyPr>
          <a:lstStyle/>
          <a:p>
            <a:pPr marL="0" lvl="1" algn="ctr">
              <a:spcBef>
                <a:spcPct val="0"/>
              </a:spcBef>
              <a:defRPr/>
            </a:pPr>
            <a:r>
              <a:rPr lang="th-TH" sz="3600" b="1" kern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ขอขอบคุณ</a:t>
            </a:r>
            <a:endParaRPr lang="en-US" sz="3600" b="1" kern="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285720" y="2236751"/>
            <a:ext cx="8572560" cy="714380"/>
          </a:xfrm>
          <a:prstGeom prst="flowChartProcess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cs typeface="+mj-cs"/>
              </a:rPr>
              <a:t>ผู้บริหาร -  บุคลากร เทศบาลนครสมุทรสาคร จังหวัดสมุทรสาคร</a:t>
            </a:r>
            <a:endParaRPr lang="th-TH" sz="24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278462" y="2954760"/>
            <a:ext cx="8572560" cy="714380"/>
          </a:xfrm>
          <a:prstGeom prst="flowChartProcess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cs typeface="+mj-cs"/>
              </a:rPr>
              <a:t>คณะกรรมการเครือข่ายองค์การชุมชน ทั้ง 32 แห่ง</a:t>
            </a:r>
            <a:endParaRPr lang="en-US" sz="24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278462" y="1487227"/>
            <a:ext cx="8572560" cy="714380"/>
          </a:xfrm>
          <a:prstGeom prst="flowChartProcess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Cordia New" pitchFamily="34" charset="-34"/>
                <a:cs typeface="+mj-cs"/>
              </a:rPr>
              <a:t>ผู้บริหาร - บุคลากร มหาวิทยาลัยเทคโนโลยีราชมงคลพระนคร</a:t>
            </a:r>
            <a:endParaRPr lang="th-TH" sz="2400" b="1" dirty="0">
              <a:solidFill>
                <a:schemeClr val="tx1"/>
              </a:solidFill>
              <a:latin typeface="Cordia New" pitchFamily="34" charset="-34"/>
              <a:cs typeface="+mj-cs"/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278462" y="3727197"/>
            <a:ext cx="8572560" cy="714380"/>
          </a:xfrm>
          <a:prstGeom prst="flowChartProcess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cs typeface="+mj-cs"/>
              </a:rPr>
              <a:t>ประชาชนในเขตเทศบาลนครสมุทรสาคร  จังหวัดสมุทรสาคร</a:t>
            </a:r>
            <a:endParaRPr lang="th-TH" sz="24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278462" y="4496941"/>
            <a:ext cx="8572560" cy="714380"/>
          </a:xfrm>
          <a:prstGeom prst="flowChartProcess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2400" b="1" dirty="0" smtClean="0">
                <a:solidFill>
                  <a:schemeClr val="tx1"/>
                </a:solidFill>
                <a:latin typeface="Arial" pitchFamily="34" charset="0"/>
                <a:cs typeface="+mj-cs"/>
              </a:rPr>
              <a:t>ประชาชนนอกเขต</a:t>
            </a:r>
            <a:r>
              <a:rPr lang="th-TH" sz="2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เทศบาลนครสมุทรสาคร  จังหวัด</a:t>
            </a:r>
            <a:r>
              <a:rPr lang="th-TH" sz="24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สมุทรสาคร (กลุ่มทดลองเครื่องมือ)</a:t>
            </a:r>
          </a:p>
        </p:txBody>
      </p:sp>
      <p:sp>
        <p:nvSpPr>
          <p:cNvPr id="15" name="Flowchart: Process 9"/>
          <p:cNvSpPr/>
          <p:nvPr/>
        </p:nvSpPr>
        <p:spPr>
          <a:xfrm>
            <a:off x="292975" y="5211321"/>
            <a:ext cx="8572560" cy="714380"/>
          </a:xfrm>
          <a:prstGeom prst="flowChartProcess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58738"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2400" b="1" dirty="0" smtClean="0">
                <a:solidFill>
                  <a:schemeClr val="tx1"/>
                </a:solidFill>
                <a:latin typeface="Arial" pitchFamily="34" charset="0"/>
                <a:cs typeface="+mj-cs"/>
              </a:rPr>
              <a:t>นักศึกษาสาขาวิชาการบัญชี  ชั้นปีที่ 4  คณะบริหารธุรกิจ  มหาวิทยาลัยเทคโนโลยีราชมงคลพระนคร</a:t>
            </a:r>
            <a:endParaRPr lang="th-TH" sz="2400" b="1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9789993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66800" y="1756230"/>
            <a:ext cx="2059212" cy="1447800"/>
          </a:xfr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ความมุ่งหมาย</a:t>
            </a:r>
            <a:br>
              <a:rPr lang="th-TH" sz="32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ของการวิจัย</a:t>
            </a:r>
            <a:endParaRPr lang="th-TH" sz="32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3810000" y="228600"/>
            <a:ext cx="4724400" cy="1447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ศึกษาความคิดเห็นของประชาชนเกี่ยวกับ                     การสร้างระบบผลิตน้ำประปาแบบผิวดิน </a:t>
            </a:r>
          </a:p>
          <a:p>
            <a:pPr algn="l"/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ในเขตเทศบาลนครสมุทรสาคร  จังหวัดสมุทรสาคร</a:t>
            </a:r>
            <a:endParaRPr lang="th-TH" sz="28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3810000" y="1756230"/>
            <a:ext cx="4724400" cy="144780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 sz="2600" b="1" dirty="0">
                <a:latin typeface="Angsana New" pitchFamily="18" charset="-34"/>
                <a:cs typeface="Angsana New" pitchFamily="18" charset="-34"/>
              </a:rPr>
              <a:t>ศึกษา</a:t>
            </a:r>
            <a:r>
              <a:rPr lang="th-TH" sz="2600" b="1" dirty="0" smtClean="0">
                <a:latin typeface="Angsana New" pitchFamily="18" charset="-34"/>
                <a:cs typeface="Angsana New" pitchFamily="18" charset="-34"/>
              </a:rPr>
              <a:t>ความต้องการของ</a:t>
            </a:r>
            <a:r>
              <a:rPr lang="th-TH" sz="2600" b="1" dirty="0">
                <a:latin typeface="Angsana New" pitchFamily="18" charset="-34"/>
                <a:cs typeface="Angsana New" pitchFamily="18" charset="-34"/>
              </a:rPr>
              <a:t>ประชาชน</a:t>
            </a:r>
            <a:r>
              <a:rPr lang="th-TH" sz="2600" b="1" dirty="0" smtClean="0">
                <a:latin typeface="Angsana New" pitchFamily="18" charset="-34"/>
                <a:cs typeface="Angsana New" pitchFamily="18" charset="-34"/>
              </a:rPr>
              <a:t>เกี่ยวกับ                    การ</a:t>
            </a:r>
            <a:r>
              <a:rPr lang="th-TH" sz="2600" b="1" dirty="0">
                <a:latin typeface="Angsana New" pitchFamily="18" charset="-34"/>
                <a:cs typeface="Angsana New" pitchFamily="18" charset="-34"/>
              </a:rPr>
              <a:t>สร้างระบบผลิตน้ำประปาแบบผิวดิน </a:t>
            </a:r>
            <a:endParaRPr lang="th-TH" sz="2600" b="1" dirty="0" smtClean="0">
              <a:latin typeface="Angsana New" pitchFamily="18" charset="-34"/>
              <a:cs typeface="Angsana New" pitchFamily="18" charset="-34"/>
            </a:endParaRPr>
          </a:p>
          <a:p>
            <a:pPr algn="l"/>
            <a:r>
              <a:rPr lang="th-TH" sz="2600" b="1" dirty="0" smtClean="0">
                <a:latin typeface="Angsana New" pitchFamily="18" charset="-34"/>
                <a:cs typeface="Angsana New" pitchFamily="18" charset="-34"/>
              </a:rPr>
              <a:t>ใน</a:t>
            </a:r>
            <a:r>
              <a:rPr lang="th-TH" sz="2600" b="1" dirty="0">
                <a:latin typeface="Angsana New" pitchFamily="18" charset="-34"/>
                <a:cs typeface="Angsana New" pitchFamily="18" charset="-34"/>
              </a:rPr>
              <a:t>เขตเทศบาลนครสมุทรสาคร  จังหวัดสมุทรสาคร</a:t>
            </a:r>
          </a:p>
        </p:txBody>
      </p:sp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3810000" y="3317421"/>
            <a:ext cx="4724400" cy="323850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 sz="3800" b="1" dirty="0" smtClean="0">
                <a:latin typeface="Angsana New" pitchFamily="18" charset="-34"/>
                <a:cs typeface="Angsana New" pitchFamily="18" charset="-34"/>
              </a:rPr>
              <a:t>ศึกษาความสัมพันธ์ระหว่าง</a:t>
            </a:r>
          </a:p>
          <a:p>
            <a:pPr algn="l"/>
            <a:r>
              <a:rPr lang="th-TH" sz="3800" b="1" dirty="0" smtClean="0">
                <a:latin typeface="Angsana New" pitchFamily="18" charset="-34"/>
                <a:cs typeface="Angsana New" pitchFamily="18" charset="-34"/>
              </a:rPr>
              <a:t>     </a:t>
            </a:r>
            <a:r>
              <a:rPr lang="th-TH" sz="3800" b="1" dirty="0" smtClean="0">
                <a:latin typeface="Angsana New" pitchFamily="18" charset="-34"/>
                <a:cs typeface="Angsana New" pitchFamily="18" charset="-34"/>
                <a:sym typeface="Wingdings"/>
              </a:rPr>
              <a:t></a:t>
            </a:r>
            <a:r>
              <a:rPr lang="th-TH" sz="3800" b="1" dirty="0" smtClean="0">
                <a:latin typeface="Angsana New" pitchFamily="18" charset="-34"/>
                <a:cs typeface="Angsana New" pitchFamily="18" charset="-34"/>
              </a:rPr>
              <a:t>การรับรู้ปัญหาเกี่ยวกับการสร้างระบบผลิต </a:t>
            </a:r>
          </a:p>
          <a:p>
            <a:pPr algn="l"/>
            <a:r>
              <a:rPr lang="th-TH" sz="3800" b="1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800" b="1" dirty="0" smtClean="0">
                <a:latin typeface="Angsana New" pitchFamily="18" charset="-34"/>
                <a:cs typeface="Angsana New" pitchFamily="18" charset="-34"/>
              </a:rPr>
              <a:t>          น้ำประปา</a:t>
            </a:r>
          </a:p>
          <a:p>
            <a:pPr algn="l">
              <a:tabLst>
                <a:tab pos="290513" algn="l"/>
                <a:tab pos="623888" algn="l"/>
              </a:tabLst>
            </a:pPr>
            <a:r>
              <a:rPr lang="th-TH" sz="3800" b="1" dirty="0" smtClean="0">
                <a:latin typeface="Angsana New" pitchFamily="18" charset="-34"/>
                <a:cs typeface="Angsana New" pitchFamily="18" charset="-34"/>
              </a:rPr>
              <a:t>     </a:t>
            </a:r>
            <a:r>
              <a:rPr lang="th-TH" sz="3800" b="1" dirty="0" smtClean="0">
                <a:latin typeface="Angsana New" pitchFamily="18" charset="-34"/>
                <a:cs typeface="Angsana New" pitchFamily="18" charset="-34"/>
                <a:sym typeface="Wingdings"/>
              </a:rPr>
              <a:t></a:t>
            </a:r>
            <a:r>
              <a:rPr lang="th-TH" sz="3800" b="1" dirty="0" smtClean="0">
                <a:latin typeface="Angsana New" pitchFamily="18" charset="-34"/>
                <a:cs typeface="Angsana New" pitchFamily="18" charset="-34"/>
              </a:rPr>
              <a:t>การรับรู้ข้อมูลข่าวสารเกี่ยวกับการสร้าง</a:t>
            </a:r>
          </a:p>
          <a:p>
            <a:pPr algn="l">
              <a:tabLst>
                <a:tab pos="290513" algn="l"/>
                <a:tab pos="623888" algn="l"/>
              </a:tabLst>
            </a:pPr>
            <a:r>
              <a:rPr lang="th-TH" sz="3800" b="1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800" b="1" dirty="0" smtClean="0">
                <a:latin typeface="Angsana New" pitchFamily="18" charset="-34"/>
                <a:cs typeface="Angsana New" pitchFamily="18" charset="-34"/>
              </a:rPr>
              <a:t>          ระบบผลิตน้ำประปา</a:t>
            </a:r>
          </a:p>
          <a:p>
            <a:pPr algn="l"/>
            <a:r>
              <a:rPr lang="th-TH" sz="3800" b="1" dirty="0" smtClean="0">
                <a:latin typeface="Angsana New" pitchFamily="18" charset="-34"/>
                <a:cs typeface="Angsana New" pitchFamily="18" charset="-34"/>
              </a:rPr>
              <a:t>     </a:t>
            </a:r>
            <a:r>
              <a:rPr lang="th-TH" sz="3800" b="1" dirty="0" smtClean="0">
                <a:latin typeface="Angsana New" pitchFamily="18" charset="-34"/>
                <a:cs typeface="Angsana New" pitchFamily="18" charset="-34"/>
                <a:sym typeface="Wingdings"/>
              </a:rPr>
              <a:t></a:t>
            </a:r>
            <a:r>
              <a:rPr lang="th-TH" sz="3800" b="1" dirty="0" smtClean="0">
                <a:latin typeface="Angsana New" pitchFamily="18" charset="-34"/>
                <a:cs typeface="Angsana New" pitchFamily="18" charset="-34"/>
              </a:rPr>
              <a:t>การมีส่วนร่วมรับผิดชอบในกิจการผลิต</a:t>
            </a:r>
          </a:p>
          <a:p>
            <a:pPr algn="l"/>
            <a:r>
              <a:rPr lang="th-TH" sz="3800" b="1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800" b="1" dirty="0" smtClean="0">
                <a:latin typeface="Angsana New" pitchFamily="18" charset="-34"/>
                <a:cs typeface="Angsana New" pitchFamily="18" charset="-34"/>
              </a:rPr>
              <a:t>          น้ำประปากับความคิดเห็น</a:t>
            </a:r>
            <a:r>
              <a:rPr lang="th-TH" sz="3800" b="1" dirty="0">
                <a:latin typeface="Angsana New" pitchFamily="18" charset="-34"/>
                <a:cs typeface="Angsana New" pitchFamily="18" charset="-34"/>
              </a:rPr>
              <a:t>ของ</a:t>
            </a:r>
            <a:r>
              <a:rPr lang="th-TH" sz="3800" b="1" dirty="0" smtClean="0">
                <a:latin typeface="Angsana New" pitchFamily="18" charset="-34"/>
                <a:cs typeface="Angsana New" pitchFamily="18" charset="-34"/>
              </a:rPr>
              <a:t>ประชาชน</a:t>
            </a:r>
          </a:p>
          <a:p>
            <a:pPr algn="l"/>
            <a:r>
              <a:rPr lang="th-TH" sz="3800" b="1" dirty="0" smtClean="0">
                <a:latin typeface="Angsana New" pitchFamily="18" charset="-34"/>
                <a:cs typeface="Angsana New" pitchFamily="18" charset="-34"/>
              </a:rPr>
              <a:t>            เกี่ยวกับการ</a:t>
            </a:r>
            <a:r>
              <a:rPr lang="th-TH" sz="3800" b="1" dirty="0">
                <a:latin typeface="Angsana New" pitchFamily="18" charset="-34"/>
                <a:cs typeface="Angsana New" pitchFamily="18" charset="-34"/>
              </a:rPr>
              <a:t>สร้างระบบผลิตน้ำประปาแบบผิวดิน </a:t>
            </a:r>
            <a:endParaRPr lang="th-TH" sz="3800" b="1" dirty="0" smtClean="0">
              <a:latin typeface="Angsana New" pitchFamily="18" charset="-34"/>
              <a:cs typeface="Angsana New" pitchFamily="18" charset="-34"/>
            </a:endParaRPr>
          </a:p>
          <a:p>
            <a:pPr algn="l"/>
            <a:r>
              <a:rPr lang="th-TH" sz="3800" b="1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800" b="1" dirty="0" smtClean="0">
                <a:latin typeface="Angsana New" pitchFamily="18" charset="-34"/>
                <a:cs typeface="Angsana New" pitchFamily="18" charset="-34"/>
              </a:rPr>
              <a:t>           ใน</a:t>
            </a:r>
            <a:r>
              <a:rPr lang="th-TH" sz="3800" b="1" dirty="0">
                <a:latin typeface="Angsana New" pitchFamily="18" charset="-34"/>
                <a:cs typeface="Angsana New" pitchFamily="18" charset="-34"/>
              </a:rPr>
              <a:t>เขตเทศบาลนครสมุทรสาคร  </a:t>
            </a:r>
            <a:endParaRPr lang="th-TH" sz="3800" b="1" dirty="0" smtClean="0">
              <a:latin typeface="Angsana New" pitchFamily="18" charset="-34"/>
              <a:cs typeface="Angsana New" pitchFamily="18" charset="-34"/>
            </a:endParaRPr>
          </a:p>
          <a:p>
            <a:pPr algn="l"/>
            <a:r>
              <a:rPr lang="th-TH" sz="3800" b="1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800" b="1" dirty="0" smtClean="0">
                <a:latin typeface="Angsana New" pitchFamily="18" charset="-34"/>
                <a:cs typeface="Angsana New" pitchFamily="18" charset="-34"/>
              </a:rPr>
              <a:t>           จังหวัด</a:t>
            </a:r>
            <a:r>
              <a:rPr lang="th-TH" sz="3800" b="1" dirty="0">
                <a:latin typeface="Angsana New" pitchFamily="18" charset="-34"/>
                <a:cs typeface="Angsana New" pitchFamily="18" charset="-34"/>
              </a:rPr>
              <a:t>สมุทรสาคร</a:t>
            </a:r>
          </a:p>
          <a:p>
            <a:pPr algn="l"/>
            <a:endParaRPr lang="th-TH" sz="2400" b="1" dirty="0">
              <a:latin typeface="Angsana New" pitchFamily="18" charset="-34"/>
              <a:cs typeface="Angsana New" pitchFamily="18" charset="-34"/>
            </a:endParaRPr>
          </a:p>
        </p:txBody>
      </p:sp>
      <p:cxnSp>
        <p:nvCxnSpPr>
          <p:cNvPr id="8" name="ตัวเชื่อมต่อตรง 7"/>
          <p:cNvCxnSpPr/>
          <p:nvPr/>
        </p:nvCxnSpPr>
        <p:spPr>
          <a:xfrm>
            <a:off x="3467100" y="918029"/>
            <a:ext cx="0" cy="37719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ลูกศรเชื่อมต่อแบบตรง 9"/>
          <p:cNvCxnSpPr/>
          <p:nvPr/>
        </p:nvCxnSpPr>
        <p:spPr>
          <a:xfrm>
            <a:off x="3126012" y="2460173"/>
            <a:ext cx="68580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ลูกศรเชื่อมต่อแบบตรง 11"/>
          <p:cNvCxnSpPr/>
          <p:nvPr/>
        </p:nvCxnSpPr>
        <p:spPr>
          <a:xfrm>
            <a:off x="3467100" y="914400"/>
            <a:ext cx="34290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ลูกศรเชื่อมต่อแบบตรง 12"/>
          <p:cNvCxnSpPr/>
          <p:nvPr/>
        </p:nvCxnSpPr>
        <p:spPr>
          <a:xfrm>
            <a:off x="3467100" y="4704444"/>
            <a:ext cx="34290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27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04800" y="2514600"/>
            <a:ext cx="1828800" cy="1447800"/>
          </a:xfr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ความสำคัญ</a:t>
            </a:r>
            <a:br>
              <a:rPr lang="th-TH" sz="32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ของการวิจัย</a:t>
            </a:r>
            <a:endParaRPr lang="th-TH" sz="3200" b="1" dirty="0">
              <a:latin typeface="Angsana New" pitchFamily="18" charset="-34"/>
              <a:cs typeface="Angsana New" pitchFamily="18" charset="-34"/>
            </a:endParaRPr>
          </a:p>
        </p:txBody>
      </p:sp>
      <p:cxnSp>
        <p:nvCxnSpPr>
          <p:cNvPr id="8" name="ตัวเชื่อมต่อตรง 7"/>
          <p:cNvCxnSpPr/>
          <p:nvPr/>
        </p:nvCxnSpPr>
        <p:spPr>
          <a:xfrm>
            <a:off x="2438400" y="918935"/>
            <a:ext cx="0" cy="48863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ลูกศรเชื่อมต่อแบบตรง 9"/>
          <p:cNvCxnSpPr/>
          <p:nvPr/>
        </p:nvCxnSpPr>
        <p:spPr>
          <a:xfrm>
            <a:off x="2105481" y="3286125"/>
            <a:ext cx="68580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ลูกศรเชื่อมต่อแบบตรง 11"/>
          <p:cNvCxnSpPr/>
          <p:nvPr/>
        </p:nvCxnSpPr>
        <p:spPr>
          <a:xfrm>
            <a:off x="2433867" y="918935"/>
            <a:ext cx="34290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ลูกศรเชื่อมต่อแบบตรง 12"/>
          <p:cNvCxnSpPr/>
          <p:nvPr/>
        </p:nvCxnSpPr>
        <p:spPr>
          <a:xfrm>
            <a:off x="2433867" y="2050142"/>
            <a:ext cx="34290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ลูกศรเชื่อมต่อแบบตรง 16"/>
          <p:cNvCxnSpPr/>
          <p:nvPr/>
        </p:nvCxnSpPr>
        <p:spPr>
          <a:xfrm>
            <a:off x="2433867" y="4581072"/>
            <a:ext cx="34290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ลูกศรเชื่อมต่อแบบตรง 17"/>
          <p:cNvCxnSpPr/>
          <p:nvPr/>
        </p:nvCxnSpPr>
        <p:spPr>
          <a:xfrm>
            <a:off x="2433867" y="5805260"/>
            <a:ext cx="34290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ชื่อเรื่อง 1"/>
          <p:cNvSpPr txBox="1">
            <a:spLocks/>
          </p:cNvSpPr>
          <p:nvPr/>
        </p:nvSpPr>
        <p:spPr>
          <a:xfrm>
            <a:off x="2776767" y="313871"/>
            <a:ext cx="6235700" cy="1210129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th-TH" sz="2200" b="1" dirty="0">
                <a:latin typeface="Angsana New" pitchFamily="18" charset="-34"/>
                <a:cs typeface="Angsana New" pitchFamily="18" charset="-34"/>
              </a:rPr>
              <a:t>ทราบความคิดเห็นของประชาชนเกี่ยวกับการสร้างระบบ</a:t>
            </a:r>
            <a:r>
              <a:rPr lang="th-TH" sz="2200" b="1" dirty="0" smtClean="0">
                <a:latin typeface="Angsana New" pitchFamily="18" charset="-34"/>
                <a:cs typeface="Angsana New" pitchFamily="18" charset="-34"/>
              </a:rPr>
              <a:t>ผลิต</a:t>
            </a:r>
          </a:p>
          <a:p>
            <a:pPr lvl="0"/>
            <a:r>
              <a:rPr lang="th-TH" sz="2200" b="1" dirty="0" smtClean="0">
                <a:latin typeface="Angsana New" pitchFamily="18" charset="-34"/>
                <a:cs typeface="Angsana New" pitchFamily="18" charset="-34"/>
              </a:rPr>
              <a:t>น้ำประปา</a:t>
            </a:r>
            <a:r>
              <a:rPr lang="th-TH" sz="2200" b="1" dirty="0">
                <a:latin typeface="Angsana New" pitchFamily="18" charset="-34"/>
                <a:cs typeface="Angsana New" pitchFamily="18" charset="-34"/>
              </a:rPr>
              <a:t>แบบผิว</a:t>
            </a:r>
            <a:r>
              <a:rPr lang="th-TH" sz="2200" b="1" dirty="0" smtClean="0">
                <a:latin typeface="Angsana New" pitchFamily="18" charset="-34"/>
                <a:cs typeface="Angsana New" pitchFamily="18" charset="-34"/>
              </a:rPr>
              <a:t>ดินใน</a:t>
            </a:r>
            <a:r>
              <a:rPr lang="th-TH" sz="2200" b="1" dirty="0">
                <a:latin typeface="Angsana New" pitchFamily="18" charset="-34"/>
                <a:cs typeface="Angsana New" pitchFamily="18" charset="-34"/>
              </a:rPr>
              <a:t>เขตเทศบาลนครสมุทรสาคร จังหวัดสมุทรสาคร</a:t>
            </a:r>
            <a:endParaRPr lang="en-US" sz="22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1" name="ชื่อเรื่อง 1"/>
          <p:cNvSpPr txBox="1">
            <a:spLocks/>
          </p:cNvSpPr>
          <p:nvPr/>
        </p:nvSpPr>
        <p:spPr>
          <a:xfrm>
            <a:off x="2776767" y="1524000"/>
            <a:ext cx="6235700" cy="1074056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th-TH" sz="2200" b="1" dirty="0">
                <a:latin typeface="Angsana New" pitchFamily="18" charset="-34"/>
                <a:cs typeface="Angsana New" pitchFamily="18" charset="-34"/>
              </a:rPr>
              <a:t>ทราบความต้องการของประชาชนเกี่ยวกับการสร้างระบบ</a:t>
            </a:r>
            <a:r>
              <a:rPr lang="th-TH" sz="2200" b="1" dirty="0" smtClean="0">
                <a:latin typeface="Angsana New" pitchFamily="18" charset="-34"/>
                <a:cs typeface="Angsana New" pitchFamily="18" charset="-34"/>
              </a:rPr>
              <a:t>ผลิต</a:t>
            </a:r>
          </a:p>
          <a:p>
            <a:pPr lvl="0"/>
            <a:r>
              <a:rPr lang="th-TH" sz="2200" b="1" dirty="0" smtClean="0">
                <a:latin typeface="Angsana New" pitchFamily="18" charset="-34"/>
                <a:cs typeface="Angsana New" pitchFamily="18" charset="-34"/>
              </a:rPr>
              <a:t>น้ำประปา</a:t>
            </a:r>
            <a:r>
              <a:rPr lang="th-TH" sz="2200" b="1" dirty="0">
                <a:latin typeface="Angsana New" pitchFamily="18" charset="-34"/>
                <a:cs typeface="Angsana New" pitchFamily="18" charset="-34"/>
              </a:rPr>
              <a:t>แบบผิว</a:t>
            </a:r>
            <a:r>
              <a:rPr lang="th-TH" sz="2200" b="1" dirty="0" smtClean="0">
                <a:latin typeface="Angsana New" pitchFamily="18" charset="-34"/>
                <a:cs typeface="Angsana New" pitchFamily="18" charset="-34"/>
              </a:rPr>
              <a:t>ดินใน</a:t>
            </a:r>
            <a:r>
              <a:rPr lang="th-TH" sz="2200" b="1" dirty="0">
                <a:latin typeface="Angsana New" pitchFamily="18" charset="-34"/>
                <a:cs typeface="Angsana New" pitchFamily="18" charset="-34"/>
              </a:rPr>
              <a:t>เขตเทศบาลนครสมุทรสาคร จังหวัดสมุทรสาคร</a:t>
            </a:r>
            <a:endParaRPr lang="en-US" sz="22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4" name="ชื่อเรื่อง 1"/>
          <p:cNvSpPr txBox="1">
            <a:spLocks/>
          </p:cNvSpPr>
          <p:nvPr/>
        </p:nvSpPr>
        <p:spPr>
          <a:xfrm>
            <a:off x="2776767" y="2590800"/>
            <a:ext cx="6235700" cy="1390651"/>
          </a:xfrm>
          <a:prstGeom prst="rect">
            <a:avLst/>
          </a:prstGeom>
          <a:gradFill flip="none" rotWithShape="1">
            <a:gsLst>
              <a:gs pos="0">
                <a:srgbClr val="FF0066">
                  <a:tint val="66000"/>
                  <a:satMod val="160000"/>
                </a:srgbClr>
              </a:gs>
              <a:gs pos="50000">
                <a:srgbClr val="FF0066">
                  <a:tint val="44500"/>
                  <a:satMod val="160000"/>
                </a:srgbClr>
              </a:gs>
              <a:gs pos="100000">
                <a:srgbClr val="FF006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th-TH" sz="2200" b="1" dirty="0">
                <a:latin typeface="Angsana New" pitchFamily="18" charset="-34"/>
                <a:cs typeface="Angsana New" pitchFamily="18" charset="-34"/>
              </a:rPr>
              <a:t>เพื่อนำข้อมูลที่ได้ไปประกอบการ</a:t>
            </a:r>
            <a:r>
              <a:rPr lang="th-TH" sz="2200" b="1" dirty="0" smtClean="0">
                <a:latin typeface="Angsana New" pitchFamily="18" charset="-34"/>
                <a:cs typeface="Angsana New" pitchFamily="18" charset="-34"/>
              </a:rPr>
              <a:t>พิจารณาขอรับ</a:t>
            </a:r>
            <a:r>
              <a:rPr lang="th-TH" sz="2200" b="1" dirty="0">
                <a:latin typeface="Angsana New" pitchFamily="18" charset="-34"/>
                <a:cs typeface="Angsana New" pitchFamily="18" charset="-34"/>
              </a:rPr>
              <a:t>เงินงบประมาณ</a:t>
            </a:r>
            <a:r>
              <a:rPr lang="th-TH" sz="2200" b="1" dirty="0" smtClean="0">
                <a:latin typeface="Angsana New" pitchFamily="18" charset="-34"/>
                <a:cs typeface="Angsana New" pitchFamily="18" charset="-34"/>
              </a:rPr>
              <a:t>สนับสนุน</a:t>
            </a:r>
          </a:p>
          <a:p>
            <a:pPr lvl="0"/>
            <a:r>
              <a:rPr lang="th-TH" sz="2200" b="1" dirty="0" smtClean="0">
                <a:latin typeface="Angsana New" pitchFamily="18" charset="-34"/>
                <a:cs typeface="Angsana New" pitchFamily="18" charset="-34"/>
              </a:rPr>
              <a:t>จากรัฐบาล</a:t>
            </a:r>
            <a:r>
              <a:rPr lang="th-TH" sz="2200" b="1" dirty="0">
                <a:latin typeface="Angsana New" pitchFamily="18" charset="-34"/>
                <a:cs typeface="Angsana New" pitchFamily="18" charset="-34"/>
              </a:rPr>
              <a:t>ในการดำเนินโครงการเปลี่ยนแหล่งน้ำดิบและปรับปรุงท่อจ่ายน้ำประปาในเขตเทศบาลนครสมุทรสาคร</a:t>
            </a:r>
            <a:r>
              <a:rPr lang="en-US" sz="2200" b="1" dirty="0"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2200" b="1" dirty="0" smtClean="0">
                <a:latin typeface="Angsana New" pitchFamily="18" charset="-34"/>
                <a:cs typeface="Angsana New" pitchFamily="18" charset="-34"/>
              </a:rPr>
              <a:t>จังหวัด</a:t>
            </a:r>
            <a:r>
              <a:rPr lang="th-TH" sz="2200" b="1" dirty="0">
                <a:latin typeface="Angsana New" pitchFamily="18" charset="-34"/>
                <a:cs typeface="Angsana New" pitchFamily="18" charset="-34"/>
              </a:rPr>
              <a:t>สมุทรสาคร</a:t>
            </a:r>
            <a:endParaRPr lang="en-US" sz="22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5" name="ชื่อเรื่อง 1"/>
          <p:cNvSpPr txBox="1">
            <a:spLocks/>
          </p:cNvSpPr>
          <p:nvPr/>
        </p:nvSpPr>
        <p:spPr>
          <a:xfrm>
            <a:off x="2776767" y="3995058"/>
            <a:ext cx="6235700" cy="1172028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th-TH" sz="2200" b="1" dirty="0">
                <a:latin typeface="Angsana New" pitchFamily="18" charset="-34"/>
                <a:cs typeface="Angsana New" pitchFamily="18" charset="-34"/>
              </a:rPr>
              <a:t>เพื่อให้ประชาชนในเขตเทศบาลนคร</a:t>
            </a:r>
            <a:r>
              <a:rPr lang="th-TH" sz="2200" b="1" dirty="0" smtClean="0">
                <a:latin typeface="Angsana New" pitchFamily="18" charset="-34"/>
                <a:cs typeface="Angsana New" pitchFamily="18" charset="-34"/>
              </a:rPr>
              <a:t>สมุทรสาครมีน้ำประปา</a:t>
            </a:r>
          </a:p>
          <a:p>
            <a:pPr lvl="0"/>
            <a:r>
              <a:rPr lang="th-TH" sz="2200" b="1" dirty="0" smtClean="0">
                <a:latin typeface="Angsana New" pitchFamily="18" charset="-34"/>
                <a:cs typeface="Angsana New" pitchFamily="18" charset="-34"/>
              </a:rPr>
              <a:t>ที่</a:t>
            </a:r>
            <a:r>
              <a:rPr lang="th-TH" sz="2200" b="1" dirty="0">
                <a:latin typeface="Angsana New" pitchFamily="18" charset="-34"/>
                <a:cs typeface="Angsana New" pitchFamily="18" charset="-34"/>
              </a:rPr>
              <a:t>มีคุณภาพ</a:t>
            </a:r>
            <a:r>
              <a:rPr lang="th-TH" sz="2200" b="1" dirty="0" smtClean="0">
                <a:latin typeface="Angsana New" pitchFamily="18" charset="-34"/>
                <a:cs typeface="Angsana New" pitchFamily="18" charset="-34"/>
              </a:rPr>
              <a:t>และเพียงพอ</a:t>
            </a:r>
            <a:r>
              <a:rPr lang="th-TH" sz="2200" b="1" dirty="0">
                <a:latin typeface="Angsana New" pitchFamily="18" charset="-34"/>
                <a:cs typeface="Angsana New" pitchFamily="18" charset="-34"/>
              </a:rPr>
              <a:t>สำหรับการอุปโภคบริโภคในอนาคตอย่างยั่งยืน</a:t>
            </a:r>
            <a:endParaRPr lang="en-US" sz="22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6" name="ชื่อเรื่อง 1"/>
          <p:cNvSpPr txBox="1">
            <a:spLocks/>
          </p:cNvSpPr>
          <p:nvPr/>
        </p:nvSpPr>
        <p:spPr>
          <a:xfrm>
            <a:off x="2776767" y="5181600"/>
            <a:ext cx="6235700" cy="1247321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th-TH" sz="2200" b="1" dirty="0">
                <a:latin typeface="Angsana New" pitchFamily="18" charset="-34"/>
                <a:cs typeface="Angsana New" pitchFamily="18" charset="-34"/>
              </a:rPr>
              <a:t>เพื่อเป็นแนวทางในการดำเนินโครงการเปลี่ยน</a:t>
            </a:r>
            <a:r>
              <a:rPr lang="th-TH" sz="2200" b="1" dirty="0" smtClean="0">
                <a:latin typeface="Angsana New" pitchFamily="18" charset="-34"/>
                <a:cs typeface="Angsana New" pitchFamily="18" charset="-34"/>
              </a:rPr>
              <a:t>แหล่งน้ำดิบ</a:t>
            </a:r>
          </a:p>
          <a:p>
            <a:pPr lvl="0"/>
            <a:r>
              <a:rPr lang="th-TH" sz="2200" b="1" dirty="0" smtClean="0">
                <a:latin typeface="Angsana New" pitchFamily="18" charset="-34"/>
                <a:cs typeface="Angsana New" pitchFamily="18" charset="-34"/>
              </a:rPr>
              <a:t>และ</a:t>
            </a:r>
            <a:r>
              <a:rPr lang="th-TH" sz="2200" b="1" dirty="0">
                <a:latin typeface="Angsana New" pitchFamily="18" charset="-34"/>
                <a:cs typeface="Angsana New" pitchFamily="18" charset="-34"/>
              </a:rPr>
              <a:t>ปรับปรุงท่อจ่าย</a:t>
            </a:r>
            <a:r>
              <a:rPr lang="th-TH" sz="2200" b="1" dirty="0" smtClean="0">
                <a:latin typeface="Angsana New" pitchFamily="18" charset="-34"/>
                <a:cs typeface="Angsana New" pitchFamily="18" charset="-34"/>
              </a:rPr>
              <a:t>น้ำประปา</a:t>
            </a:r>
            <a:r>
              <a:rPr lang="th-TH" sz="2200" b="1" dirty="0">
                <a:latin typeface="Angsana New" pitchFamily="18" charset="-34"/>
                <a:cs typeface="Angsana New" pitchFamily="18" charset="-34"/>
              </a:rPr>
              <a:t>ในเขตเทศบาลของจังหวัด</a:t>
            </a:r>
            <a:r>
              <a:rPr lang="th-TH" sz="2200" b="1" dirty="0" smtClean="0">
                <a:latin typeface="Angsana New" pitchFamily="18" charset="-34"/>
                <a:cs typeface="Angsana New" pitchFamily="18" charset="-34"/>
              </a:rPr>
              <a:t>สมุทรสาคร</a:t>
            </a:r>
          </a:p>
          <a:p>
            <a:pPr lvl="0"/>
            <a:r>
              <a:rPr lang="th-TH" sz="2200" b="1" dirty="0" smtClean="0">
                <a:latin typeface="Angsana New" pitchFamily="18" charset="-34"/>
                <a:cs typeface="Angsana New" pitchFamily="18" charset="-34"/>
              </a:rPr>
              <a:t>และ</a:t>
            </a:r>
            <a:r>
              <a:rPr lang="th-TH" sz="2200" b="1" dirty="0">
                <a:latin typeface="Angsana New" pitchFamily="18" charset="-34"/>
                <a:cs typeface="Angsana New" pitchFamily="18" charset="-34"/>
              </a:rPr>
              <a:t>จังหวัดอื่น ๆ ต่อไป</a:t>
            </a:r>
            <a:endParaRPr lang="en-US" sz="2200" b="1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930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19314" y="2039258"/>
            <a:ext cx="1661886" cy="1447800"/>
          </a:xfr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ขอบเขต</a:t>
            </a:r>
            <a:br>
              <a:rPr lang="th-TH" sz="32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ของการวิจัย</a:t>
            </a:r>
            <a:endParaRPr lang="th-TH" sz="32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2431143" y="1201058"/>
            <a:ext cx="1524000" cy="838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ประชากร</a:t>
            </a:r>
            <a:endParaRPr lang="th-TH" sz="28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cxnSp>
        <p:nvCxnSpPr>
          <p:cNvPr id="8" name="ตัวเชื่อมต่อตรง 7"/>
          <p:cNvCxnSpPr/>
          <p:nvPr/>
        </p:nvCxnSpPr>
        <p:spPr>
          <a:xfrm>
            <a:off x="2209799" y="1620158"/>
            <a:ext cx="1" cy="228418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ลูกศรเชื่อมต่อแบบตรง 12"/>
          <p:cNvCxnSpPr/>
          <p:nvPr/>
        </p:nvCxnSpPr>
        <p:spPr>
          <a:xfrm>
            <a:off x="4009572" y="1600200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ชื่อเรื่อง 1"/>
          <p:cNvSpPr txBox="1">
            <a:spLocks/>
          </p:cNvSpPr>
          <p:nvPr/>
        </p:nvSpPr>
        <p:spPr>
          <a:xfrm>
            <a:off x="2431143" y="3485244"/>
            <a:ext cx="1524000" cy="838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กลุ่มตัวอย่าง</a:t>
            </a:r>
            <a:endParaRPr lang="th-TH" sz="28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1" name="ชื่อเรื่อง 1"/>
          <p:cNvSpPr txBox="1">
            <a:spLocks/>
          </p:cNvSpPr>
          <p:nvPr/>
        </p:nvSpPr>
        <p:spPr>
          <a:xfrm>
            <a:off x="4310742" y="671285"/>
            <a:ext cx="4528457" cy="1676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400" b="1" dirty="0">
                <a:latin typeface="Angsana New" pitchFamily="18" charset="-34"/>
                <a:cs typeface="Angsana New" pitchFamily="18" charset="-34"/>
              </a:rPr>
              <a:t>ประชาชนที่เป็นสมาชิกในชุมชน </a:t>
            </a:r>
            <a:r>
              <a:rPr lang="en-US" sz="2400" b="1" dirty="0">
                <a:latin typeface="Angsana New" pitchFamily="18" charset="-34"/>
                <a:cs typeface="Angsana New" pitchFamily="18" charset="-34"/>
              </a:rPr>
              <a:t>32 </a:t>
            </a:r>
            <a:r>
              <a:rPr lang="th-TH" sz="2400" b="1" dirty="0">
                <a:latin typeface="Angsana New" pitchFamily="18" charset="-34"/>
                <a:cs typeface="Angsana New" pitchFamily="18" charset="-34"/>
              </a:rPr>
              <a:t>แห่ง </a:t>
            </a:r>
            <a:endParaRPr lang="th-TH" sz="2400" b="1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บ้านพัก</a:t>
            </a:r>
            <a:r>
              <a:rPr lang="th-TH" sz="2400" b="1" dirty="0">
                <a:latin typeface="Angsana New" pitchFamily="18" charset="-34"/>
                <a:cs typeface="Angsana New" pitchFamily="18" charset="-34"/>
              </a:rPr>
              <a:t>อาศัยในเขต</a:t>
            </a:r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เทศบาล </a:t>
            </a:r>
            <a:r>
              <a:rPr lang="th-TH" sz="2400" b="1" dirty="0">
                <a:latin typeface="Angsana New" pitchFamily="18" charset="-34"/>
                <a:cs typeface="Angsana New" pitchFamily="18" charset="-34"/>
              </a:rPr>
              <a:t>จังหวัดสมุทรสาคร </a:t>
            </a:r>
            <a:endParaRPr lang="th-TH" sz="2400" b="1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ปี </a:t>
            </a:r>
            <a:r>
              <a:rPr lang="th-TH" sz="2400" b="1" dirty="0">
                <a:latin typeface="Angsana New" pitchFamily="18" charset="-34"/>
                <a:cs typeface="Angsana New" pitchFamily="18" charset="-34"/>
              </a:rPr>
              <a:t>พ</a:t>
            </a:r>
            <a:r>
              <a:rPr lang="en-US" sz="2400" b="1" dirty="0">
                <a:latin typeface="Angsana New" pitchFamily="18" charset="-34"/>
                <a:cs typeface="Angsana New" pitchFamily="18" charset="-34"/>
              </a:rPr>
              <a:t>.</a:t>
            </a:r>
            <a:r>
              <a:rPr lang="th-TH" sz="2400" b="1" dirty="0">
                <a:latin typeface="Angsana New" pitchFamily="18" charset="-34"/>
                <a:cs typeface="Angsana New" pitchFamily="18" charset="-34"/>
              </a:rPr>
              <a:t>ศ</a:t>
            </a:r>
            <a:r>
              <a:rPr lang="en-US" sz="2400" b="1" dirty="0">
                <a:latin typeface="Angsana New" pitchFamily="18" charset="-34"/>
                <a:cs typeface="Angsana New" pitchFamily="18" charset="-34"/>
              </a:rPr>
              <a:t>. 2548 </a:t>
            </a:r>
            <a:r>
              <a:rPr lang="th-TH" sz="2400" b="1" dirty="0">
                <a:latin typeface="Angsana New" pitchFamily="18" charset="-34"/>
                <a:cs typeface="Angsana New" pitchFamily="18" charset="-34"/>
              </a:rPr>
              <a:t>จำนวน </a:t>
            </a:r>
            <a:r>
              <a:rPr lang="en-US" sz="2400" b="1" dirty="0">
                <a:latin typeface="Angsana New" pitchFamily="18" charset="-34"/>
                <a:cs typeface="Angsana New" pitchFamily="18" charset="-34"/>
              </a:rPr>
              <a:t>9,712  </a:t>
            </a:r>
            <a:r>
              <a:rPr lang="th-TH" sz="2400" b="1" dirty="0">
                <a:latin typeface="Angsana New" pitchFamily="18" charset="-34"/>
                <a:cs typeface="Angsana New" pitchFamily="18" charset="-34"/>
              </a:rPr>
              <a:t>หลังคาเรือน</a:t>
            </a:r>
            <a:endParaRPr lang="en-US" sz="24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2" name="ชื่อเรื่อง 1"/>
          <p:cNvSpPr txBox="1">
            <a:spLocks/>
          </p:cNvSpPr>
          <p:nvPr/>
        </p:nvSpPr>
        <p:spPr>
          <a:xfrm>
            <a:off x="4343400" y="2895600"/>
            <a:ext cx="4495800" cy="2133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400" b="1" dirty="0">
                <a:latin typeface="Angsana New" pitchFamily="18" charset="-34"/>
                <a:cs typeface="Angsana New" pitchFamily="18" charset="-34"/>
              </a:rPr>
              <a:t>ประชาชนที่เป็นสมาชิกในชุมชน </a:t>
            </a:r>
            <a:r>
              <a:rPr lang="en-US" sz="2400" b="1" dirty="0" smtClean="0">
                <a:latin typeface="Angsana New" pitchFamily="18" charset="-34"/>
                <a:cs typeface="Angsana New" pitchFamily="18" charset="-34"/>
              </a:rPr>
              <a:t>32 </a:t>
            </a:r>
            <a:r>
              <a:rPr lang="th-TH" sz="2400" b="1" dirty="0">
                <a:latin typeface="Angsana New" pitchFamily="18" charset="-34"/>
                <a:cs typeface="Angsana New" pitchFamily="18" charset="-34"/>
              </a:rPr>
              <a:t>แห่ง </a:t>
            </a:r>
            <a:endParaRPr lang="th-TH" sz="2400" b="1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บ้านพัก</a:t>
            </a:r>
            <a:r>
              <a:rPr lang="th-TH" sz="2400" b="1" dirty="0">
                <a:latin typeface="Angsana New" pitchFamily="18" charset="-34"/>
                <a:cs typeface="Angsana New" pitchFamily="18" charset="-34"/>
              </a:rPr>
              <a:t>อาศัยในเขต</a:t>
            </a:r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เทศบาล จังหวัด</a:t>
            </a:r>
            <a:r>
              <a:rPr lang="th-TH" sz="2400" b="1" dirty="0">
                <a:latin typeface="Angsana New" pitchFamily="18" charset="-34"/>
                <a:cs typeface="Angsana New" pitchFamily="18" charset="-34"/>
              </a:rPr>
              <a:t>สมุทรสาคร จำนวน </a:t>
            </a:r>
            <a:r>
              <a:rPr lang="en-US" sz="2400" b="1" dirty="0">
                <a:latin typeface="Angsana New" pitchFamily="18" charset="-34"/>
                <a:cs typeface="Angsana New" pitchFamily="18" charset="-34"/>
              </a:rPr>
              <a:t>2,917 </a:t>
            </a:r>
            <a:r>
              <a:rPr lang="th-TH" sz="2400" b="1" dirty="0">
                <a:latin typeface="Angsana New" pitchFamily="18" charset="-34"/>
                <a:cs typeface="Angsana New" pitchFamily="18" charset="-34"/>
              </a:rPr>
              <a:t>หลังคาเรือน </a:t>
            </a:r>
          </a:p>
          <a:p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ใช้</a:t>
            </a:r>
            <a:r>
              <a:rPr lang="th-TH" sz="2400" b="1" dirty="0">
                <a:latin typeface="Angsana New" pitchFamily="18" charset="-34"/>
                <a:cs typeface="Angsana New" pitchFamily="18" charset="-34"/>
              </a:rPr>
              <a:t>เกณฑ์ร้อยละ </a:t>
            </a:r>
            <a:r>
              <a:rPr lang="en-US" sz="2400" b="1" dirty="0">
                <a:latin typeface="Angsana New" pitchFamily="18" charset="-34"/>
                <a:cs typeface="Angsana New" pitchFamily="18" charset="-34"/>
              </a:rPr>
              <a:t>30 </a:t>
            </a:r>
            <a:r>
              <a:rPr lang="th-TH" sz="2400" b="1" dirty="0">
                <a:latin typeface="Angsana New" pitchFamily="18" charset="-34"/>
                <a:cs typeface="Angsana New" pitchFamily="18" charset="-34"/>
              </a:rPr>
              <a:t>ของจำนวนประชากร </a:t>
            </a:r>
            <a:endParaRPr lang="en-US" sz="2400" b="1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ใช้</a:t>
            </a:r>
            <a:r>
              <a:rPr lang="th-TH" sz="2400" b="1" dirty="0">
                <a:latin typeface="Angsana New" pitchFamily="18" charset="-34"/>
                <a:cs typeface="Angsana New" pitchFamily="18" charset="-34"/>
              </a:rPr>
              <a:t>วิธีการสุ่มแบบสะดวก </a:t>
            </a:r>
            <a:r>
              <a:rPr lang="en-US" sz="2400" b="1" dirty="0"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2400" b="1" dirty="0" smtClean="0">
                <a:latin typeface="Angsana New" pitchFamily="18" charset="-34"/>
                <a:cs typeface="Angsana New" pitchFamily="18" charset="-34"/>
              </a:rPr>
              <a:t>Convenience Sampling</a:t>
            </a:r>
            <a:r>
              <a:rPr lang="en-US" sz="2400" b="1" dirty="0">
                <a:latin typeface="Angsana New" pitchFamily="18" charset="-34"/>
                <a:cs typeface="Angsana New" pitchFamily="18" charset="-34"/>
              </a:rPr>
              <a:t>)  </a:t>
            </a:r>
          </a:p>
        </p:txBody>
      </p:sp>
      <p:cxnSp>
        <p:nvCxnSpPr>
          <p:cNvPr id="31" name="ลูกศรเชื่อมต่อแบบตรง 30"/>
          <p:cNvCxnSpPr/>
          <p:nvPr/>
        </p:nvCxnSpPr>
        <p:spPr>
          <a:xfrm>
            <a:off x="2209799" y="1614714"/>
            <a:ext cx="210457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ลูกศรเชื่อมต่อแบบตรง 32"/>
          <p:cNvCxnSpPr/>
          <p:nvPr/>
        </p:nvCxnSpPr>
        <p:spPr>
          <a:xfrm>
            <a:off x="2209800" y="3904344"/>
            <a:ext cx="210457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ตัวเชื่อมต่อตรง 35"/>
          <p:cNvCxnSpPr/>
          <p:nvPr/>
        </p:nvCxnSpPr>
        <p:spPr>
          <a:xfrm>
            <a:off x="1981200" y="2780393"/>
            <a:ext cx="228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ลูกศรเชื่อมต่อแบบตรง 27"/>
          <p:cNvCxnSpPr/>
          <p:nvPr/>
        </p:nvCxnSpPr>
        <p:spPr>
          <a:xfrm>
            <a:off x="4009572" y="3915228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972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228600" y="304800"/>
            <a:ext cx="8686800" cy="57150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400" b="1" dirty="0" smtClean="0"/>
              <a:t>ตารางแสดง จำนวนประชากรและกลุ่มตัวอย่าง จำแนกการแบ่งชุมชนในเขตเทศบาลนครสมุทรสาคร</a:t>
            </a:r>
            <a:endParaRPr lang="th-TH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2878"/>
            <a:ext cx="2819400" cy="5751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371" y="912877"/>
            <a:ext cx="2801257" cy="5751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114" y="908957"/>
            <a:ext cx="2830286" cy="4958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85114" y="5715000"/>
            <a:ext cx="2677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b="1" dirty="0" smtClean="0">
                <a:cs typeface="+mj-cs"/>
              </a:rPr>
              <a:t>ที่มา </a:t>
            </a:r>
            <a:r>
              <a:rPr lang="en-US" sz="1800" b="1" dirty="0" smtClean="0">
                <a:cs typeface="+mj-cs"/>
              </a:rPr>
              <a:t>:</a:t>
            </a:r>
            <a:r>
              <a:rPr lang="th-TH" sz="1800" b="1" dirty="0" smtClean="0">
                <a:cs typeface="+mj-cs"/>
              </a:rPr>
              <a:t> เทศบาลนครสมุทรสาคร.  (2548)</a:t>
            </a:r>
          </a:p>
          <a:p>
            <a:r>
              <a:rPr lang="th-TH" sz="1800" b="1" dirty="0">
                <a:cs typeface="+mj-cs"/>
              </a:rPr>
              <a:t> </a:t>
            </a:r>
            <a:r>
              <a:rPr lang="th-TH" sz="1800" b="1" dirty="0" smtClean="0">
                <a:cs typeface="+mj-cs"/>
              </a:rPr>
              <a:t>          สถิติจำนวนประชากร</a:t>
            </a:r>
          </a:p>
          <a:p>
            <a:r>
              <a:rPr lang="th-TH" sz="1800" b="1" dirty="0">
                <a:cs typeface="+mj-cs"/>
              </a:rPr>
              <a:t> </a:t>
            </a:r>
            <a:r>
              <a:rPr lang="th-TH" sz="1800" b="1" dirty="0" smtClean="0">
                <a:cs typeface="+mj-cs"/>
              </a:rPr>
              <a:t>           เขตเทศบาลนครสมุทรสาคร</a:t>
            </a:r>
            <a:endParaRPr lang="th-TH" sz="18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3382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57200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 fontScale="90000"/>
          </a:bodyPr>
          <a:lstStyle/>
          <a:p>
            <a:r>
              <a:rPr lang="th-TH" sz="3200" b="1" dirty="0" smtClean="0"/>
              <a:t>กรอบแนวคิดในการวิจัย</a:t>
            </a:r>
            <a:endParaRPr lang="th-TH" sz="3200" b="1" dirty="0"/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638801" y="3661680"/>
            <a:ext cx="3055256" cy="1977119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800" b="1" dirty="0"/>
              <a:t> </a:t>
            </a:r>
            <a:r>
              <a:rPr lang="th-TH" sz="2400" b="1" dirty="0"/>
              <a:t>ความ</a:t>
            </a:r>
            <a:r>
              <a:rPr lang="th-TH" sz="2400" b="1" dirty="0" smtClean="0"/>
              <a:t>ต้องการของประชาชนเกี่ยวกับการ</a:t>
            </a:r>
            <a:r>
              <a:rPr lang="th-TH" sz="2400" b="1" dirty="0"/>
              <a:t>สร้างระบบผลิต </a:t>
            </a:r>
            <a:endParaRPr lang="en-US" sz="2400" dirty="0"/>
          </a:p>
          <a:p>
            <a:r>
              <a:rPr lang="th-TH" sz="2400" b="1" dirty="0"/>
              <a:t>    น้ำประปาแบบผิวดิน</a:t>
            </a:r>
            <a:endParaRPr lang="th-TH" sz="24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5638800" y="1143000"/>
            <a:ext cx="3055256" cy="1703614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400" b="1" dirty="0"/>
              <a:t>ความคิดเห็น</a:t>
            </a:r>
            <a:r>
              <a:rPr lang="th-TH" sz="2400" b="1" dirty="0" smtClean="0"/>
              <a:t>ของประชาชน</a:t>
            </a:r>
          </a:p>
          <a:p>
            <a:r>
              <a:rPr lang="th-TH" sz="2400" b="1" dirty="0" smtClean="0"/>
              <a:t>เกี่ยวกับการ</a:t>
            </a:r>
            <a:r>
              <a:rPr lang="th-TH" sz="2400" b="1" dirty="0"/>
              <a:t>สร้างระบบผลิต       </a:t>
            </a:r>
            <a:endParaRPr lang="en-US" sz="2400" b="1" dirty="0"/>
          </a:p>
          <a:p>
            <a:r>
              <a:rPr lang="en-US" sz="2400" b="1" dirty="0"/>
              <a:t>     </a:t>
            </a:r>
            <a:r>
              <a:rPr lang="th-TH" sz="2400" b="1" dirty="0"/>
              <a:t>น้ำประปาแบบผิวดิน</a:t>
            </a:r>
            <a:endParaRPr lang="en-US" sz="2400" b="1" dirty="0"/>
          </a:p>
        </p:txBody>
      </p:sp>
      <p:sp>
        <p:nvSpPr>
          <p:cNvPr id="7" name="ชื่อเรื่อง 1"/>
          <p:cNvSpPr txBox="1">
            <a:spLocks/>
          </p:cNvSpPr>
          <p:nvPr/>
        </p:nvSpPr>
        <p:spPr>
          <a:xfrm>
            <a:off x="500743" y="1143000"/>
            <a:ext cx="3069771" cy="2320472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2400" b="1" dirty="0" smtClean="0"/>
              <a:t>                  </a:t>
            </a:r>
            <a:r>
              <a:rPr lang="th-TH" sz="2600" b="1" dirty="0" smtClean="0"/>
              <a:t>ปัจจัยสนับสนุน</a:t>
            </a:r>
            <a:endParaRPr lang="en-US" sz="2600" b="1" dirty="0"/>
          </a:p>
          <a:p>
            <a:pPr lvl="0" algn="l"/>
            <a:r>
              <a:rPr lang="th-TH" sz="2400" dirty="0" smtClean="0">
                <a:sym typeface="Wingdings"/>
              </a:rPr>
              <a:t></a:t>
            </a:r>
            <a:r>
              <a:rPr lang="th-TH" sz="2400" dirty="0" smtClean="0"/>
              <a:t>การ</a:t>
            </a:r>
            <a:r>
              <a:rPr lang="th-TH" sz="2400" dirty="0"/>
              <a:t>รับรู้ปัญหา</a:t>
            </a:r>
            <a:r>
              <a:rPr lang="th-TH" sz="2400" dirty="0" smtClean="0"/>
              <a:t>เกี่ยวกับการสร้าง</a:t>
            </a:r>
          </a:p>
          <a:p>
            <a:pPr lvl="0" algn="l"/>
            <a:r>
              <a:rPr lang="th-TH" sz="2400" dirty="0" smtClean="0"/>
              <a:t>     ระบบ</a:t>
            </a:r>
            <a:r>
              <a:rPr lang="th-TH" sz="2400" dirty="0"/>
              <a:t>ผลิตน้ำประปา</a:t>
            </a:r>
            <a:endParaRPr lang="en-US" sz="2400" dirty="0"/>
          </a:p>
          <a:p>
            <a:pPr lvl="0" algn="l"/>
            <a:r>
              <a:rPr lang="th-TH" sz="2400" dirty="0" smtClean="0">
                <a:sym typeface="Wingdings"/>
              </a:rPr>
              <a:t></a:t>
            </a:r>
            <a:r>
              <a:rPr lang="th-TH" sz="2400" dirty="0" smtClean="0"/>
              <a:t>การ</a:t>
            </a:r>
            <a:r>
              <a:rPr lang="th-TH" sz="2400" dirty="0"/>
              <a:t>รับรู้ข้อมูลข่าวสาร</a:t>
            </a:r>
            <a:r>
              <a:rPr lang="th-TH" sz="2400" dirty="0" smtClean="0"/>
              <a:t>เกี่ยวกับ</a:t>
            </a:r>
          </a:p>
          <a:p>
            <a:pPr lvl="0" algn="l"/>
            <a:r>
              <a:rPr lang="th-TH" sz="2400" dirty="0" smtClean="0"/>
              <a:t>     การสร้างระบบ</a:t>
            </a:r>
            <a:r>
              <a:rPr lang="th-TH" sz="2400" dirty="0"/>
              <a:t>ผลิตน้ำประปา</a:t>
            </a:r>
            <a:endParaRPr lang="en-US" sz="2400" dirty="0"/>
          </a:p>
          <a:p>
            <a:pPr lvl="0" algn="l"/>
            <a:r>
              <a:rPr lang="th-TH" sz="2400" dirty="0" smtClean="0">
                <a:sym typeface="Wingdings"/>
              </a:rPr>
              <a:t></a:t>
            </a:r>
            <a:r>
              <a:rPr lang="th-TH" sz="2400" dirty="0" smtClean="0"/>
              <a:t>การ</a:t>
            </a:r>
            <a:r>
              <a:rPr lang="th-TH" sz="2400" dirty="0"/>
              <a:t>มีส่วนร่วม</a:t>
            </a:r>
            <a:r>
              <a:rPr lang="th-TH" sz="2400" dirty="0" smtClean="0"/>
              <a:t>รับผิดชอบ</a:t>
            </a:r>
          </a:p>
          <a:p>
            <a:pPr lvl="0" algn="l"/>
            <a:r>
              <a:rPr lang="th-TH" sz="2400" dirty="0" smtClean="0"/>
              <a:t>    ในกิจการผลิต</a:t>
            </a:r>
            <a:r>
              <a:rPr lang="th-TH" sz="2400" dirty="0"/>
              <a:t>น้ำประปา</a:t>
            </a:r>
            <a:endParaRPr lang="en-US" sz="2400" dirty="0"/>
          </a:p>
        </p:txBody>
      </p:sp>
      <p:sp>
        <p:nvSpPr>
          <p:cNvPr id="9" name="ชื่อเรื่อง 1"/>
          <p:cNvSpPr txBox="1">
            <a:spLocks/>
          </p:cNvSpPr>
          <p:nvPr/>
        </p:nvSpPr>
        <p:spPr>
          <a:xfrm>
            <a:off x="511630" y="3810000"/>
            <a:ext cx="3069770" cy="2819400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400" b="1" dirty="0"/>
              <a:t>ปัจจัยส่วนบุคคล</a:t>
            </a:r>
            <a:endParaRPr lang="en-US" sz="2400" b="1" dirty="0"/>
          </a:p>
          <a:p>
            <a:pPr lvl="0" algn="l"/>
            <a:r>
              <a:rPr lang="th-TH" sz="2400" dirty="0" smtClean="0">
                <a:sym typeface="Wingdings"/>
              </a:rPr>
              <a:t></a:t>
            </a:r>
            <a:r>
              <a:rPr lang="th-TH" sz="2400" dirty="0" smtClean="0"/>
              <a:t>สถานภาพ</a:t>
            </a:r>
            <a:r>
              <a:rPr lang="th-TH" sz="2400" dirty="0"/>
              <a:t>ในครอบครัว</a:t>
            </a:r>
            <a:endParaRPr lang="en-US" sz="2400" dirty="0"/>
          </a:p>
          <a:p>
            <a:pPr lvl="0" algn="l"/>
            <a:r>
              <a:rPr lang="th-TH" sz="2400" dirty="0" smtClean="0">
                <a:sym typeface="Wingdings"/>
              </a:rPr>
              <a:t></a:t>
            </a:r>
            <a:r>
              <a:rPr lang="th-TH" sz="2400" dirty="0" smtClean="0"/>
              <a:t>อายุ</a:t>
            </a:r>
            <a:endParaRPr lang="en-US" sz="2400" dirty="0"/>
          </a:p>
          <a:p>
            <a:pPr lvl="0" algn="l"/>
            <a:r>
              <a:rPr lang="th-TH" sz="2400" dirty="0" smtClean="0">
                <a:sym typeface="Wingdings"/>
              </a:rPr>
              <a:t></a:t>
            </a:r>
            <a:r>
              <a:rPr lang="th-TH" sz="2400" dirty="0" smtClean="0"/>
              <a:t>อาชีพ</a:t>
            </a:r>
            <a:endParaRPr lang="en-US" sz="2400" dirty="0"/>
          </a:p>
          <a:p>
            <a:pPr lvl="0" algn="l"/>
            <a:r>
              <a:rPr lang="th-TH" sz="2400" dirty="0" smtClean="0">
                <a:sym typeface="Wingdings"/>
              </a:rPr>
              <a:t></a:t>
            </a:r>
            <a:r>
              <a:rPr lang="th-TH" sz="2400" dirty="0" smtClean="0"/>
              <a:t>ระดับ</a:t>
            </a:r>
            <a:r>
              <a:rPr lang="th-TH" sz="2400" dirty="0"/>
              <a:t>การศึกษา</a:t>
            </a:r>
            <a:endParaRPr lang="en-US" sz="2400" dirty="0"/>
          </a:p>
          <a:p>
            <a:pPr lvl="0" algn="l"/>
            <a:r>
              <a:rPr lang="th-TH" sz="2400" dirty="0" smtClean="0">
                <a:sym typeface="Wingdings"/>
              </a:rPr>
              <a:t></a:t>
            </a:r>
            <a:r>
              <a:rPr lang="th-TH" sz="2400" dirty="0" smtClean="0"/>
              <a:t>รายได้</a:t>
            </a:r>
            <a:r>
              <a:rPr lang="th-TH" sz="2400" dirty="0"/>
              <a:t>ของครอบครัว</a:t>
            </a:r>
            <a:endParaRPr lang="en-US" sz="2400" dirty="0"/>
          </a:p>
          <a:p>
            <a:pPr lvl="0" algn="l"/>
            <a:r>
              <a:rPr lang="th-TH" sz="2400" dirty="0" smtClean="0">
                <a:sym typeface="Wingdings"/>
              </a:rPr>
              <a:t></a:t>
            </a:r>
            <a:r>
              <a:rPr lang="th-TH" sz="2400" dirty="0" smtClean="0"/>
              <a:t>ระยะเวลา</a:t>
            </a:r>
            <a:r>
              <a:rPr lang="th-TH" sz="2400" dirty="0"/>
              <a:t>ที่อาศัยอยู่</a:t>
            </a:r>
            <a:r>
              <a:rPr lang="th-TH" sz="2400" dirty="0" smtClean="0"/>
              <a:t>ในชุมชน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371600" y="6858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cs typeface="+mj-cs"/>
              </a:rPr>
              <a:t>ตัวแปรอิสระ</a:t>
            </a:r>
            <a:endParaRPr lang="th-TH" b="1" dirty="0"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72200" y="6858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cs typeface="+mj-cs"/>
              </a:rPr>
              <a:t>ตัวแปรตาม</a:t>
            </a:r>
            <a:endParaRPr lang="th-TH" b="1" dirty="0">
              <a:cs typeface="+mj-cs"/>
            </a:endParaRPr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 flipV="1">
            <a:off x="3581400" y="2138136"/>
            <a:ext cx="2057400" cy="10659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7188200" y="5638798"/>
            <a:ext cx="0" cy="640443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cxnSp>
        <p:nvCxnSpPr>
          <p:cNvPr id="12" name="ตัวเชื่อมต่อตรง 11"/>
          <p:cNvCxnSpPr>
            <a:endCxn id="10" idx="1"/>
          </p:cNvCxnSpPr>
          <p:nvPr/>
        </p:nvCxnSpPr>
        <p:spPr>
          <a:xfrm>
            <a:off x="3581400" y="6279241"/>
            <a:ext cx="3606801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ลูกศรเชื่อมต่อแบบตรง 14"/>
          <p:cNvCxnSpPr>
            <a:stCxn id="6" idx="2"/>
          </p:cNvCxnSpPr>
          <p:nvPr/>
        </p:nvCxnSpPr>
        <p:spPr>
          <a:xfrm>
            <a:off x="7166428" y="2846614"/>
            <a:ext cx="0" cy="815066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ลูกศรเชื่อมต่อแบบตรง 16"/>
          <p:cNvCxnSpPr/>
          <p:nvPr/>
        </p:nvCxnSpPr>
        <p:spPr>
          <a:xfrm>
            <a:off x="2035627" y="3436257"/>
            <a:ext cx="0" cy="333828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81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กำหนดเอง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CCC1D9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เฉลียง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510</TotalTime>
  <Words>2700</Words>
  <Application>Microsoft Office PowerPoint</Application>
  <PresentationFormat>นำเสนอทางหน้าจอ (4:3)</PresentationFormat>
  <Paragraphs>490</Paragraphs>
  <Slides>43</Slides>
  <Notes>1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43</vt:i4>
      </vt:variant>
    </vt:vector>
  </HeadingPairs>
  <TitlesOfParts>
    <vt:vector size="44" baseType="lpstr">
      <vt:lpstr>ชุดรูปแบบของ Office</vt:lpstr>
      <vt:lpstr>ความคิดเห็นของประชาชนเกี่ยวกับระบบผลิตน้ำประปาแบบผิวดิน   ในเขตเทศบาลนครสมุทรสาคร  จังหวัดสมุทรสาคร</vt:lpstr>
      <vt:lpstr>บทที่ 1 บทนำ</vt:lpstr>
      <vt:lpstr>ความสำคัญของปัญหา</vt:lpstr>
      <vt:lpstr>ความสำคัญของปัญหา (ต่อ)</vt:lpstr>
      <vt:lpstr>ความมุ่งหมาย ของการวิจัย</vt:lpstr>
      <vt:lpstr>ความสำคัญ ของการวิจัย</vt:lpstr>
      <vt:lpstr>ขอบเขต ของการวิจัย</vt:lpstr>
      <vt:lpstr>งานนำเสนอ PowerPoint</vt:lpstr>
      <vt:lpstr>กรอบแนวคิดในการวิจัย</vt:lpstr>
      <vt:lpstr>สมมติฐาน การวิจัย</vt:lpstr>
      <vt:lpstr>นิยามศัพท์เฉพาะ</vt:lpstr>
      <vt:lpstr>บทที่ 2 เอกสารและงานวิจัยที่เกี่ยวข้อง</vt:lpstr>
      <vt:lpstr>บทที่ 3 วิธีดำเนินการวิจัย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บทที่ 4 ผลการวิเคราะห์ข้อมูล</vt:lpstr>
      <vt:lpstr>บทที่ 5 สรุปผล อภิปรายผล และข้อเสนอแนะ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>rmutp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ความคิดเห็นของประชาชนเกี่ยวกับระบบผลิตน้ำประปาแบบผิวดิน  ในเขตเทศบาลนครสมุทรสาคร  จังหวัดสมุทรสาคร</dc:title>
  <dc:creator>home</dc:creator>
  <cp:lastModifiedBy>admin</cp:lastModifiedBy>
  <cp:revision>126</cp:revision>
  <cp:lastPrinted>2013-06-05T02:14:03Z</cp:lastPrinted>
  <dcterms:created xsi:type="dcterms:W3CDTF">2012-08-27T13:43:44Z</dcterms:created>
  <dcterms:modified xsi:type="dcterms:W3CDTF">2013-12-24T07:28:31Z</dcterms:modified>
</cp:coreProperties>
</file>