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98"/>
  </p:notesMasterIdLst>
  <p:sldIdLst>
    <p:sldId id="256" r:id="rId2"/>
    <p:sldId id="257" r:id="rId3"/>
    <p:sldId id="326" r:id="rId4"/>
    <p:sldId id="259" r:id="rId5"/>
    <p:sldId id="260" r:id="rId6"/>
    <p:sldId id="327" r:id="rId7"/>
    <p:sldId id="262" r:id="rId8"/>
    <p:sldId id="263" r:id="rId9"/>
    <p:sldId id="328" r:id="rId10"/>
    <p:sldId id="329" r:id="rId11"/>
    <p:sldId id="265" r:id="rId12"/>
    <p:sldId id="266" r:id="rId13"/>
    <p:sldId id="267" r:id="rId14"/>
    <p:sldId id="268" r:id="rId15"/>
    <p:sldId id="330" r:id="rId16"/>
    <p:sldId id="269" r:id="rId17"/>
    <p:sldId id="331" r:id="rId18"/>
    <p:sldId id="270" r:id="rId19"/>
    <p:sldId id="271" r:id="rId20"/>
    <p:sldId id="272" r:id="rId21"/>
    <p:sldId id="273" r:id="rId22"/>
    <p:sldId id="274" r:id="rId23"/>
    <p:sldId id="321" r:id="rId24"/>
    <p:sldId id="333" r:id="rId25"/>
    <p:sldId id="276" r:id="rId26"/>
    <p:sldId id="277" r:id="rId27"/>
    <p:sldId id="339" r:id="rId28"/>
    <p:sldId id="278" r:id="rId29"/>
    <p:sldId id="279" r:id="rId30"/>
    <p:sldId id="275" r:id="rId31"/>
    <p:sldId id="280" r:id="rId32"/>
    <p:sldId id="281" r:id="rId33"/>
    <p:sldId id="283" r:id="rId34"/>
    <p:sldId id="284" r:id="rId35"/>
    <p:sldId id="285" r:id="rId36"/>
    <p:sldId id="282" r:id="rId37"/>
    <p:sldId id="286" r:id="rId38"/>
    <p:sldId id="287" r:id="rId39"/>
    <p:sldId id="289" r:id="rId40"/>
    <p:sldId id="290" r:id="rId41"/>
    <p:sldId id="291" r:id="rId42"/>
    <p:sldId id="288" r:id="rId43"/>
    <p:sldId id="316" r:id="rId44"/>
    <p:sldId id="292" r:id="rId45"/>
    <p:sldId id="334" r:id="rId46"/>
    <p:sldId id="338" r:id="rId47"/>
    <p:sldId id="371" r:id="rId48"/>
    <p:sldId id="295" r:id="rId49"/>
    <p:sldId id="296" r:id="rId50"/>
    <p:sldId id="294" r:id="rId51"/>
    <p:sldId id="297" r:id="rId52"/>
    <p:sldId id="298" r:id="rId53"/>
    <p:sldId id="335" r:id="rId54"/>
    <p:sldId id="299" r:id="rId55"/>
    <p:sldId id="300" r:id="rId56"/>
    <p:sldId id="301" r:id="rId57"/>
    <p:sldId id="302" r:id="rId58"/>
    <p:sldId id="342" r:id="rId59"/>
    <p:sldId id="340" r:id="rId60"/>
    <p:sldId id="305" r:id="rId61"/>
    <p:sldId id="318" r:id="rId62"/>
    <p:sldId id="307" r:id="rId63"/>
    <p:sldId id="317" r:id="rId64"/>
    <p:sldId id="306" r:id="rId65"/>
    <p:sldId id="343" r:id="rId66"/>
    <p:sldId id="344" r:id="rId67"/>
    <p:sldId id="345" r:id="rId68"/>
    <p:sldId id="346" r:id="rId69"/>
    <p:sldId id="347" r:id="rId70"/>
    <p:sldId id="348" r:id="rId71"/>
    <p:sldId id="349" r:id="rId72"/>
    <p:sldId id="350" r:id="rId73"/>
    <p:sldId id="351" r:id="rId74"/>
    <p:sldId id="372" r:id="rId75"/>
    <p:sldId id="373" r:id="rId76"/>
    <p:sldId id="352" r:id="rId77"/>
    <p:sldId id="374" r:id="rId78"/>
    <p:sldId id="353" r:id="rId79"/>
    <p:sldId id="354" r:id="rId80"/>
    <p:sldId id="355" r:id="rId81"/>
    <p:sldId id="356" r:id="rId82"/>
    <p:sldId id="357" r:id="rId83"/>
    <p:sldId id="358" r:id="rId84"/>
    <p:sldId id="359" r:id="rId85"/>
    <p:sldId id="360" r:id="rId86"/>
    <p:sldId id="361" r:id="rId87"/>
    <p:sldId id="362" r:id="rId88"/>
    <p:sldId id="363" r:id="rId89"/>
    <p:sldId id="364" r:id="rId90"/>
    <p:sldId id="365" r:id="rId91"/>
    <p:sldId id="366" r:id="rId92"/>
    <p:sldId id="367" r:id="rId93"/>
    <p:sldId id="368" r:id="rId94"/>
    <p:sldId id="369" r:id="rId95"/>
    <p:sldId id="375" r:id="rId96"/>
    <p:sldId id="376" r:id="rId97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Palatino Linotype" pitchFamily="18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Palatino Linotype" pitchFamily="18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Palatino Linotype" pitchFamily="18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Palatino Linotype" pitchFamily="18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Palatino Linotype" pitchFamily="18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Palatino Linotype" pitchFamily="18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Palatino Linotype" pitchFamily="18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Palatino Linotype" pitchFamily="18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Palatino Linotype" pitchFamily="18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66CCFF"/>
    <a:srgbClr val="FFFF66"/>
    <a:srgbClr val="CC99FF"/>
    <a:srgbClr val="FF9999"/>
    <a:srgbClr val="FFFF99"/>
    <a:srgbClr val="CCFF33"/>
    <a:srgbClr val="99CCFF"/>
    <a:srgbClr val="FFCC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ลักษณะชุดรูปแบบ 1 - เน้น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ไม่มีลักษณะ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3369" autoAdjust="0"/>
  </p:normalViewPr>
  <p:slideViewPr>
    <p:cSldViewPr>
      <p:cViewPr>
        <p:scale>
          <a:sx n="69" d="100"/>
          <a:sy n="69" d="100"/>
        </p:scale>
        <p:origin x="-1956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76948264322726"/>
          <c:y val="8.298253739954331E-2"/>
          <c:w val="0.83057330530018869"/>
          <c:h val="0.754390091542182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ปริมาณความชื้น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C66"/>
              </a:solidFill>
              <a:ln>
                <a:noFill/>
              </a:ln>
            </c:spPr>
          </c:dPt>
          <c:cat>
            <c:strRef>
              <c:f>Sheet1!$A$2:$A$6</c:f>
              <c:strCache>
                <c:ptCount val="5"/>
                <c:pt idx="0">
                  <c:v>95 ; 5</c:v>
                </c:pt>
                <c:pt idx="1">
                  <c:v>75 ; 25</c:v>
                </c:pt>
                <c:pt idx="2">
                  <c:v>50 ; 50</c:v>
                </c:pt>
                <c:pt idx="3">
                  <c:v>25 ; 75</c:v>
                </c:pt>
                <c:pt idx="4">
                  <c:v>5 ; 95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10.4</c:v>
                </c:pt>
                <c:pt idx="2">
                  <c:v>9.7000000000000011</c:v>
                </c:pt>
                <c:pt idx="3">
                  <c:v>9.7000000000000011</c:v>
                </c:pt>
                <c:pt idx="4">
                  <c:v>11.6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87817600"/>
        <c:axId val="87975424"/>
        <c:axId val="0"/>
      </c:bar3DChart>
      <c:catAx>
        <c:axId val="87817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th-TH" sz="2000">
                    <a:latin typeface="TH SarabunPSK" pitchFamily="34" charset="-34"/>
                    <a:cs typeface="TH SarabunPSK" pitchFamily="34" charset="-34"/>
                  </a:rPr>
                  <a:t>อัตราส่วน</a:t>
                </a:r>
                <a:r>
                  <a:rPr lang="th-TH" sz="2000" baseline="0">
                    <a:latin typeface="TH SarabunPSK" pitchFamily="34" charset="-34"/>
                    <a:cs typeface="TH SarabunPSK" pitchFamily="34" charset="-34"/>
                  </a:rPr>
                  <a:t>กากตะกอนของเสีย (</a:t>
                </a:r>
                <a:r>
                  <a:rPr lang="en-US" sz="2000" baseline="0">
                    <a:latin typeface="TH SarabunPSK" pitchFamily="34" charset="-34"/>
                    <a:cs typeface="TH SarabunPSK" pitchFamily="34" charset="-34"/>
                  </a:rPr>
                  <a:t>%</a:t>
                </a:r>
                <a:r>
                  <a:rPr lang="th-TH" sz="2000" baseline="0">
                    <a:latin typeface="TH SarabunPSK" pitchFamily="34" charset="-34"/>
                    <a:cs typeface="TH SarabunPSK" pitchFamily="34" charset="-34"/>
                  </a:rPr>
                  <a:t>) ต่อ เปลือกกล้วยน้ำว้า (</a:t>
                </a:r>
                <a:r>
                  <a:rPr lang="en-US" sz="2000" baseline="0">
                    <a:latin typeface="TH SarabunPSK" pitchFamily="34" charset="-34"/>
                    <a:cs typeface="TH SarabunPSK" pitchFamily="34" charset="-34"/>
                  </a:rPr>
                  <a:t>%</a:t>
                </a:r>
                <a:r>
                  <a:rPr lang="th-TH" sz="2000" baseline="0">
                    <a:latin typeface="TH SarabunPSK" pitchFamily="34" charset="-34"/>
                    <a:cs typeface="TH SarabunPSK" pitchFamily="34" charset="-34"/>
                  </a:rPr>
                  <a:t>)</a:t>
                </a:r>
                <a:endParaRPr lang="en-US" sz="2000">
                  <a:latin typeface="TH SarabunPSK" pitchFamily="34" charset="-34"/>
                  <a:cs typeface="TH SarabunPSK" pitchFamily="34" charset="-34"/>
                </a:endParaRPr>
              </a:p>
            </c:rich>
          </c:tx>
          <c:layout>
            <c:manualLayout>
              <c:xMode val="edge"/>
              <c:yMode val="edge"/>
              <c:x val="0.19884070352218466"/>
              <c:y val="0.91729559494756852"/>
            </c:manualLayout>
          </c:layout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87975424"/>
        <c:crosses val="autoZero"/>
        <c:auto val="1"/>
        <c:lblAlgn val="ctr"/>
        <c:lblOffset val="100"/>
        <c:noMultiLvlLbl val="0"/>
      </c:catAx>
      <c:valAx>
        <c:axId val="87975424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th-TH" sz="2000" b="1">
                    <a:latin typeface="TH SarabunPSK" pitchFamily="34" charset="-34"/>
                    <a:cs typeface="TH SarabunPSK" pitchFamily="34" charset="-34"/>
                  </a:rPr>
                  <a:t>ปริมาณความชื้น</a:t>
                </a:r>
                <a:r>
                  <a:rPr lang="th-TH" sz="2000" b="1" baseline="0">
                    <a:latin typeface="TH SarabunPSK" pitchFamily="34" charset="-34"/>
                    <a:cs typeface="TH SarabunPSK" pitchFamily="34" charset="-34"/>
                  </a:rPr>
                  <a:t> (</a:t>
                </a:r>
                <a:r>
                  <a:rPr lang="en-US" sz="2000" b="1" baseline="0">
                    <a:latin typeface="TH SarabunPSK" pitchFamily="34" charset="-34"/>
                    <a:cs typeface="TH SarabunPSK" pitchFamily="34" charset="-34"/>
                  </a:rPr>
                  <a:t>%</a:t>
                </a:r>
                <a:r>
                  <a:rPr lang="th-TH" sz="2000" b="1" baseline="0">
                    <a:latin typeface="TH SarabunPSK" pitchFamily="34" charset="-34"/>
                    <a:cs typeface="TH SarabunPSK" pitchFamily="34" charset="-34"/>
                  </a:rPr>
                  <a:t>)</a:t>
                </a:r>
                <a:endParaRPr lang="en-US" sz="2000" b="1">
                  <a:latin typeface="TH SarabunPSK" pitchFamily="34" charset="-34"/>
                  <a:cs typeface="TH SarabunPSK" pitchFamily="34" charset="-34"/>
                </a:endParaRPr>
              </a:p>
            </c:rich>
          </c:tx>
          <c:layout>
            <c:manualLayout>
              <c:xMode val="edge"/>
              <c:yMode val="edge"/>
              <c:x val="1.031869571564812E-2"/>
              <c:y val="0.3080249953275974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8781760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bg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7285402991858727E-2"/>
          <c:y val="8.298253739954331E-2"/>
          <c:w val="0.85793205650891979"/>
          <c:h val="0.75540095552084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95 ; 5</c:v>
                </c:pt>
                <c:pt idx="1">
                  <c:v>75 ; 25</c:v>
                </c:pt>
                <c:pt idx="2">
                  <c:v>50 ; 50</c:v>
                </c:pt>
                <c:pt idx="3">
                  <c:v>25 ; 75</c:v>
                </c:pt>
                <c:pt idx="4">
                  <c:v>5 ; 95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18.3</c:v>
                </c:pt>
                <c:pt idx="1">
                  <c:v>17.7</c:v>
                </c:pt>
                <c:pt idx="2">
                  <c:v>16.3</c:v>
                </c:pt>
                <c:pt idx="3">
                  <c:v>15.8</c:v>
                </c:pt>
                <c:pt idx="4">
                  <c:v>15.2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88079744"/>
        <c:axId val="89609728"/>
        <c:axId val="0"/>
      </c:bar3DChart>
      <c:catAx>
        <c:axId val="88079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th-TH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อัตราส่วนกากตะกอนของเสีย (</a:t>
                </a:r>
                <a:r>
                  <a:rPr lang="en-US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%</a:t>
                </a:r>
                <a:r>
                  <a:rPr lang="th-TH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) ต่อ เปลือกกล้วยน้ำว้า (</a:t>
                </a:r>
                <a:r>
                  <a:rPr lang="en-US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%</a:t>
                </a:r>
                <a:r>
                  <a:rPr lang="th-TH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)</a:t>
                </a:r>
                <a:endParaRPr lang="th-TH" sz="2000">
                  <a:effectLst/>
                  <a:latin typeface="TH SarabunPSK" pitchFamily="34" charset="-34"/>
                  <a:cs typeface="TH SarabunPSK" pitchFamily="34" charset="-34"/>
                </a:endParaRPr>
              </a:p>
            </c:rich>
          </c:tx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89609728"/>
        <c:crosses val="autoZero"/>
        <c:auto val="1"/>
        <c:lblAlgn val="ctr"/>
        <c:lblOffset val="100"/>
        <c:noMultiLvlLbl val="0"/>
      </c:catAx>
      <c:valAx>
        <c:axId val="89609728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th-TH" sz="2000">
                    <a:latin typeface="TH SarabunPSK" pitchFamily="34" charset="-34"/>
                    <a:cs typeface="TH SarabunPSK" pitchFamily="34" charset="-34"/>
                  </a:rPr>
                  <a:t>ปริมาณเถ้า</a:t>
                </a:r>
                <a:r>
                  <a:rPr lang="th-TH" sz="2000" baseline="0">
                    <a:latin typeface="TH SarabunPSK" pitchFamily="34" charset="-34"/>
                    <a:cs typeface="TH SarabunPSK" pitchFamily="34" charset="-34"/>
                  </a:rPr>
                  <a:t> (</a:t>
                </a:r>
                <a:r>
                  <a:rPr lang="en-US" sz="2000" baseline="0">
                    <a:latin typeface="TH SarabunPSK" pitchFamily="34" charset="-34"/>
                    <a:cs typeface="TH SarabunPSK" pitchFamily="34" charset="-34"/>
                  </a:rPr>
                  <a:t>%</a:t>
                </a:r>
                <a:r>
                  <a:rPr lang="th-TH" sz="2000" baseline="0">
                    <a:latin typeface="TH SarabunPSK" pitchFamily="34" charset="-34"/>
                    <a:cs typeface="TH SarabunPSK" pitchFamily="34" charset="-34"/>
                  </a:rPr>
                  <a:t>)</a:t>
                </a:r>
                <a:endParaRPr lang="en-US" sz="2000">
                  <a:latin typeface="TH SarabunPSK" pitchFamily="34" charset="-34"/>
                  <a:cs typeface="TH SarabunPSK" pitchFamily="34" charset="-34"/>
                </a:endParaRPr>
              </a:p>
            </c:rich>
          </c:tx>
          <c:layout>
            <c:manualLayout>
              <c:xMode val="edge"/>
              <c:yMode val="edge"/>
              <c:x val="7.0822471469504465E-3"/>
              <c:y val="0.3458534246686658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8807974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bg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2971990649015"/>
          <c:y val="5.8214735541958183E-2"/>
          <c:w val="0.86631350400571649"/>
          <c:h val="0.7717407654482061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6699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95 ; 5</c:v>
                </c:pt>
                <c:pt idx="1">
                  <c:v>75 ; 25</c:v>
                </c:pt>
                <c:pt idx="2">
                  <c:v>50 ; 50</c:v>
                </c:pt>
                <c:pt idx="3">
                  <c:v>25 ; 75</c:v>
                </c:pt>
                <c:pt idx="4">
                  <c:v>5 ; 95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57.1</c:v>
                </c:pt>
                <c:pt idx="1">
                  <c:v>58.1</c:v>
                </c:pt>
                <c:pt idx="2">
                  <c:v>61.1</c:v>
                </c:pt>
                <c:pt idx="3">
                  <c:v>61.8</c:v>
                </c:pt>
                <c:pt idx="4">
                  <c:v>62.7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93238016"/>
        <c:axId val="93239936"/>
        <c:axId val="0"/>
      </c:bar3DChart>
      <c:catAx>
        <c:axId val="93238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th-TH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อัตราส่วนกากตะกอนของเสีย (</a:t>
                </a:r>
                <a:r>
                  <a:rPr lang="en-US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%</a:t>
                </a:r>
                <a:r>
                  <a:rPr lang="th-TH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) ต่อ เปลือกกล้วยน้ำว้า (</a:t>
                </a:r>
                <a:r>
                  <a:rPr lang="en-US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%</a:t>
                </a:r>
                <a:r>
                  <a:rPr lang="th-TH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)</a:t>
                </a:r>
                <a:endParaRPr lang="th-TH" sz="2000">
                  <a:effectLst/>
                  <a:latin typeface="TH SarabunPSK" pitchFamily="34" charset="-34"/>
                  <a:cs typeface="TH SarabunPSK" pitchFamily="34" charset="-34"/>
                </a:endParaRPr>
              </a:p>
            </c:rich>
          </c:tx>
          <c:layout>
            <c:manualLayout>
              <c:xMode val="edge"/>
              <c:yMode val="edge"/>
              <c:x val="0.23521657886257058"/>
              <c:y val="0.91238156563333639"/>
            </c:manualLayout>
          </c:layout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93239936"/>
        <c:crosses val="autoZero"/>
        <c:auto val="1"/>
        <c:lblAlgn val="ctr"/>
        <c:lblOffset val="100"/>
        <c:noMultiLvlLbl val="0"/>
      </c:catAx>
      <c:valAx>
        <c:axId val="93239936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th-TH" sz="2000">
                    <a:latin typeface="TH SarabunPSK" pitchFamily="34" charset="-34"/>
                    <a:cs typeface="TH SarabunPSK" pitchFamily="34" charset="-34"/>
                  </a:rPr>
                  <a:t>ปริมาณสารระเหย</a:t>
                </a:r>
                <a:r>
                  <a:rPr lang="th-TH" sz="2000" baseline="0">
                    <a:latin typeface="TH SarabunPSK" pitchFamily="34" charset="-34"/>
                    <a:cs typeface="TH SarabunPSK" pitchFamily="34" charset="-34"/>
                  </a:rPr>
                  <a:t> (</a:t>
                </a:r>
                <a:r>
                  <a:rPr lang="en-US" sz="2000" baseline="0">
                    <a:latin typeface="TH SarabunPSK" pitchFamily="34" charset="-34"/>
                    <a:cs typeface="TH SarabunPSK" pitchFamily="34" charset="-34"/>
                  </a:rPr>
                  <a:t>%</a:t>
                </a:r>
                <a:r>
                  <a:rPr lang="th-TH" sz="2000" baseline="0">
                    <a:latin typeface="TH SarabunPSK" pitchFamily="34" charset="-34"/>
                    <a:cs typeface="TH SarabunPSK" pitchFamily="34" charset="-34"/>
                  </a:rPr>
                  <a:t>)</a:t>
                </a:r>
                <a:endParaRPr lang="en-US" sz="2000">
                  <a:latin typeface="TH SarabunPSK" pitchFamily="34" charset="-34"/>
                  <a:cs typeface="TH SarabunPSK" pitchFamily="34" charset="-34"/>
                </a:endParaRPr>
              </a:p>
            </c:rich>
          </c:tx>
          <c:layout>
            <c:manualLayout>
              <c:xMode val="edge"/>
              <c:yMode val="edge"/>
              <c:x val="2.3219915363328909E-2"/>
              <c:y val="0.2774068822915376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9323801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bg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338234269388879E-2"/>
          <c:y val="6.8961277100636514E-2"/>
          <c:w val="0.84902459758901938"/>
          <c:h val="0.69039549850789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FF66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95 ; 5</c:v>
                </c:pt>
                <c:pt idx="1">
                  <c:v>75 ; 25</c:v>
                </c:pt>
                <c:pt idx="2">
                  <c:v>50 ; 50</c:v>
                </c:pt>
                <c:pt idx="3">
                  <c:v>25 ; 75</c:v>
                </c:pt>
                <c:pt idx="4">
                  <c:v>5 ; 95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14.6</c:v>
                </c:pt>
                <c:pt idx="1">
                  <c:v>13.8</c:v>
                </c:pt>
                <c:pt idx="2">
                  <c:v>12.9</c:v>
                </c:pt>
                <c:pt idx="3">
                  <c:v>12.7</c:v>
                </c:pt>
                <c:pt idx="4">
                  <c:v>10.5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120603392"/>
        <c:axId val="120605312"/>
        <c:axId val="0"/>
      </c:bar3DChart>
      <c:catAx>
        <c:axId val="120603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th-TH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อัตราส่วนกากตะกอนของเสีย (</a:t>
                </a:r>
                <a:r>
                  <a:rPr lang="en-US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%</a:t>
                </a:r>
                <a:r>
                  <a:rPr lang="th-TH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) ต่อ เปลือกกล้วยน้ำว้า (</a:t>
                </a:r>
                <a:r>
                  <a:rPr lang="en-US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%</a:t>
                </a:r>
                <a:r>
                  <a:rPr lang="th-TH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)</a:t>
                </a:r>
                <a:endParaRPr lang="th-TH" sz="2000">
                  <a:effectLst/>
                  <a:latin typeface="TH SarabunPSK" pitchFamily="34" charset="-34"/>
                  <a:cs typeface="TH SarabunPSK" pitchFamily="34" charset="-34"/>
                </a:endParaRPr>
              </a:p>
            </c:rich>
          </c:tx>
          <c:layout>
            <c:manualLayout>
              <c:xMode val="edge"/>
              <c:yMode val="edge"/>
              <c:x val="0.25040503912742784"/>
              <c:y val="0.88087630875180023"/>
            </c:manualLayout>
          </c:layout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20605312"/>
        <c:crosses val="autoZero"/>
        <c:auto val="1"/>
        <c:lblAlgn val="ctr"/>
        <c:lblOffset val="100"/>
        <c:noMultiLvlLbl val="0"/>
      </c:catAx>
      <c:valAx>
        <c:axId val="120605312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th-TH" sz="2000" dirty="0">
                    <a:latin typeface="TH SarabunPSK" pitchFamily="34" charset="-34"/>
                    <a:cs typeface="TH SarabunPSK" pitchFamily="34" charset="-34"/>
                  </a:rPr>
                  <a:t> ปริมาณคาร์บอนคงตัว (</a:t>
                </a:r>
                <a:r>
                  <a:rPr lang="en-US" sz="2000" dirty="0">
                    <a:latin typeface="TH SarabunPSK" pitchFamily="34" charset="-34"/>
                    <a:cs typeface="TH SarabunPSK" pitchFamily="34" charset="-34"/>
                  </a:rPr>
                  <a:t>%</a:t>
                </a:r>
                <a:r>
                  <a:rPr lang="th-TH" sz="2000" dirty="0">
                    <a:latin typeface="TH SarabunPSK" pitchFamily="34" charset="-34"/>
                    <a:cs typeface="TH SarabunPSK" pitchFamily="34" charset="-34"/>
                  </a:rPr>
                  <a:t>)</a:t>
                </a:r>
                <a:endParaRPr lang="en-US" sz="2000" dirty="0">
                  <a:latin typeface="TH SarabunPSK" pitchFamily="34" charset="-34"/>
                  <a:cs typeface="TH SarabunPSK" pitchFamily="34" charset="-34"/>
                </a:endParaRPr>
              </a:p>
            </c:rich>
          </c:tx>
          <c:layout>
            <c:manualLayout>
              <c:xMode val="edge"/>
              <c:yMode val="edge"/>
              <c:x val="1.6339602431738268E-2"/>
              <c:y val="0.2033061988846232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2060339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bg1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03043543094096"/>
          <c:y val="5.3211213443754457E-2"/>
          <c:w val="0.80033949195052023"/>
          <c:h val="0.777741800966469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95 ; 5</c:v>
                </c:pt>
                <c:pt idx="1">
                  <c:v>75 ; 25</c:v>
                </c:pt>
                <c:pt idx="2">
                  <c:v>50 ; 50</c:v>
                </c:pt>
                <c:pt idx="3">
                  <c:v>25 ; 75</c:v>
                </c:pt>
                <c:pt idx="4">
                  <c:v>5 ; 95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4170</c:v>
                </c:pt>
                <c:pt idx="1">
                  <c:v>4145</c:v>
                </c:pt>
                <c:pt idx="2">
                  <c:v>4120</c:v>
                </c:pt>
                <c:pt idx="3">
                  <c:v>4195</c:v>
                </c:pt>
                <c:pt idx="4">
                  <c:v>4150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132154112"/>
        <c:axId val="132156032"/>
        <c:axId val="0"/>
      </c:bar3DChart>
      <c:catAx>
        <c:axId val="13215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th-TH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อัตราส่วนกากตะกอนของเสีย (</a:t>
                </a:r>
                <a:r>
                  <a:rPr lang="en-US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%</a:t>
                </a:r>
                <a:r>
                  <a:rPr lang="th-TH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) ต่อ เปลือกกล้วยน้ำว้า (</a:t>
                </a:r>
                <a:r>
                  <a:rPr lang="en-US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%</a:t>
                </a:r>
                <a:r>
                  <a:rPr lang="th-TH" sz="2000" b="1" i="0" baseline="0">
                    <a:effectLst/>
                    <a:latin typeface="TH SarabunPSK" pitchFamily="34" charset="-34"/>
                    <a:cs typeface="TH SarabunPSK" pitchFamily="34" charset="-34"/>
                  </a:rPr>
                  <a:t>)</a:t>
                </a:r>
                <a:endParaRPr lang="th-TH" sz="2000">
                  <a:effectLst/>
                  <a:latin typeface="TH SarabunPSK" pitchFamily="34" charset="-34"/>
                  <a:cs typeface="TH SarabunPSK" pitchFamily="34" charset="-34"/>
                </a:endParaRPr>
              </a:p>
            </c:rich>
          </c:tx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32156032"/>
        <c:crosses val="autoZero"/>
        <c:auto val="1"/>
        <c:lblAlgn val="ctr"/>
        <c:lblOffset val="100"/>
        <c:noMultiLvlLbl val="0"/>
      </c:catAx>
      <c:valAx>
        <c:axId val="132156032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th-TH" sz="1800" b="1" i="0" u="none" strike="noStrike" baseline="0">
                    <a:effectLst/>
                    <a:latin typeface="TH SarabunPSK" pitchFamily="34" charset="-34"/>
                    <a:cs typeface="TH SarabunPSK" pitchFamily="34" charset="-34"/>
                  </a:rPr>
                  <a:t>ค่าความร้อนเฉลี่ย (กิโล</a:t>
                </a:r>
                <a:r>
                  <a:rPr lang="th-TH" sz="1800" b="1" i="0" u="none" strike="noStrike" kern="1200" baseline="0">
                    <a:solidFill>
                      <a:sysClr val="windowText" lastClr="000000"/>
                    </a:solidFill>
                    <a:effectLst/>
                    <a:latin typeface="TH SarabunPSK" pitchFamily="34" charset="-34"/>
                    <a:ea typeface="+mn-ea"/>
                    <a:cs typeface="TH SarabunPSK" pitchFamily="34" charset="-34"/>
                  </a:rPr>
                  <a:t>แคลอรี่</a:t>
                </a:r>
                <a:r>
                  <a:rPr lang="th-TH" sz="1800" b="1" i="0" u="none" strike="noStrike" baseline="0">
                    <a:effectLst/>
                    <a:latin typeface="TH SarabunPSK" pitchFamily="34" charset="-34"/>
                    <a:cs typeface="TH SarabunPSK" pitchFamily="34" charset="-34"/>
                  </a:rPr>
                  <a:t>ต่อกิโลกรัม)</a:t>
                </a:r>
                <a:endParaRPr lang="en-US" sz="1800">
                  <a:latin typeface="TH SarabunPSK" pitchFamily="34" charset="-34"/>
                  <a:cs typeface="TH SarabunPSK" pitchFamily="34" charset="-34"/>
                </a:endParaRP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132154112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E4C7B2-8F76-44BF-828B-69C33F3D47DC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C7724F54-FD51-487C-B6B8-56A264AC3105}">
      <dgm:prSet phldrT="[ข้อความ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th-TH" sz="2400" b="1" dirty="0" smtClean="0">
            <a:solidFill>
              <a:srgbClr val="FF0000"/>
            </a:solidFill>
          </a:endParaRPr>
        </a:p>
        <a:p>
          <a:endParaRPr lang="th-TH" sz="2400" b="1" dirty="0" smtClean="0">
            <a:solidFill>
              <a:srgbClr val="FF0000"/>
            </a:solidFill>
          </a:endParaRPr>
        </a:p>
        <a:p>
          <a:endParaRPr lang="th-TH" sz="2400" b="1" dirty="0" smtClean="0">
            <a:solidFill>
              <a:srgbClr val="FF0000"/>
            </a:solidFill>
          </a:endParaRPr>
        </a:p>
        <a:p>
          <a:endParaRPr lang="th-TH" sz="2400" b="1" dirty="0" smtClean="0">
            <a:solidFill>
              <a:srgbClr val="FF0000"/>
            </a:solidFill>
          </a:endParaRPr>
        </a:p>
        <a:p>
          <a:endParaRPr lang="th-TH" sz="2400" b="1" dirty="0" smtClean="0">
            <a:solidFill>
              <a:srgbClr val="FF0000"/>
            </a:solidFill>
          </a:endParaRPr>
        </a:p>
        <a:p>
          <a:endParaRPr lang="th-TH" sz="2400" b="1" dirty="0" smtClean="0">
            <a:solidFill>
              <a:srgbClr val="FF0000"/>
            </a:solidFill>
          </a:endParaRPr>
        </a:p>
        <a:p>
          <a:r>
            <a:rPr lang="th-TH" sz="2400" b="1" dirty="0" smtClean="0">
              <a:solidFill>
                <a:srgbClr val="0070C0"/>
              </a:solidFill>
            </a:rPr>
            <a:t>กากตะกอนของเสีย</a:t>
          </a:r>
          <a:endParaRPr lang="th-TH" sz="2400" b="1" dirty="0">
            <a:solidFill>
              <a:srgbClr val="0070C0"/>
            </a:solidFill>
          </a:endParaRPr>
        </a:p>
      </dgm:t>
    </dgm:pt>
    <dgm:pt modelId="{9C3DAA4F-BA37-45BC-90E9-63B8AD21F2CF}" type="parTrans" cxnId="{39FF93EF-A54F-4F7C-A789-3BC66853A698}">
      <dgm:prSet/>
      <dgm:spPr/>
      <dgm:t>
        <a:bodyPr/>
        <a:lstStyle/>
        <a:p>
          <a:endParaRPr lang="th-TH"/>
        </a:p>
      </dgm:t>
    </dgm:pt>
    <dgm:pt modelId="{A764E252-BE88-4D5C-8011-FEA1CAC096D6}" type="sibTrans" cxnId="{39FF93EF-A54F-4F7C-A789-3BC66853A698}">
      <dgm:prSet/>
      <dgm:spPr/>
      <dgm:t>
        <a:bodyPr/>
        <a:lstStyle/>
        <a:p>
          <a:endParaRPr lang="th-TH"/>
        </a:p>
      </dgm:t>
    </dgm:pt>
    <dgm:pt modelId="{BF794BD0-2F38-4E3A-9F76-CEA49403A57E}">
      <dgm:prSet phldrT="[ข้อความ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th-TH" sz="2400" b="1" dirty="0" smtClean="0">
            <a:solidFill>
              <a:srgbClr val="FF0000"/>
            </a:solidFill>
          </a:endParaRPr>
        </a:p>
        <a:p>
          <a:endParaRPr lang="th-TH" sz="2400" b="1" dirty="0" smtClean="0">
            <a:solidFill>
              <a:srgbClr val="FF0000"/>
            </a:solidFill>
          </a:endParaRPr>
        </a:p>
        <a:p>
          <a:endParaRPr lang="th-TH" sz="2400" b="1" dirty="0" smtClean="0">
            <a:solidFill>
              <a:srgbClr val="FF0000"/>
            </a:solidFill>
          </a:endParaRPr>
        </a:p>
        <a:p>
          <a:endParaRPr lang="th-TH" sz="2400" b="1" dirty="0" smtClean="0">
            <a:solidFill>
              <a:srgbClr val="FF0000"/>
            </a:solidFill>
          </a:endParaRPr>
        </a:p>
        <a:p>
          <a:endParaRPr lang="th-TH" sz="2400" b="1" dirty="0" smtClean="0">
            <a:solidFill>
              <a:srgbClr val="FF0000"/>
            </a:solidFill>
          </a:endParaRPr>
        </a:p>
        <a:p>
          <a:endParaRPr lang="th-TH" sz="2400" b="1" dirty="0" smtClean="0">
            <a:solidFill>
              <a:srgbClr val="FF0000"/>
            </a:solidFill>
          </a:endParaRPr>
        </a:p>
        <a:p>
          <a:r>
            <a:rPr lang="th-TH" sz="2400" b="1" dirty="0" smtClean="0">
              <a:solidFill>
                <a:srgbClr val="00B050"/>
              </a:solidFill>
            </a:rPr>
            <a:t>เปลือกกล้วยน้ำว้า</a:t>
          </a:r>
          <a:endParaRPr lang="th-TH" sz="2400" b="1" dirty="0">
            <a:solidFill>
              <a:srgbClr val="00B050"/>
            </a:solidFill>
          </a:endParaRPr>
        </a:p>
      </dgm:t>
    </dgm:pt>
    <dgm:pt modelId="{BA148B42-9186-452F-8EBF-D179C3C834B8}" type="parTrans" cxnId="{55B30E91-D0DF-4E3E-8E7E-4E5B3123BC55}">
      <dgm:prSet/>
      <dgm:spPr/>
      <dgm:t>
        <a:bodyPr/>
        <a:lstStyle/>
        <a:p>
          <a:endParaRPr lang="th-TH"/>
        </a:p>
      </dgm:t>
    </dgm:pt>
    <dgm:pt modelId="{09F249B6-1FEF-4C0F-8A55-2D7E8029F8EC}" type="sibTrans" cxnId="{55B30E91-D0DF-4E3E-8E7E-4E5B3123BC55}">
      <dgm:prSet/>
      <dgm:spPr/>
      <dgm:t>
        <a:bodyPr/>
        <a:lstStyle/>
        <a:p>
          <a:endParaRPr lang="th-TH"/>
        </a:p>
      </dgm:t>
    </dgm:pt>
    <dgm:pt modelId="{2F988F73-FFC1-4BBF-A9C9-AD26C06F3A04}">
      <dgm:prSet phldrT="[ข้อความ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th-TH" sz="2400" b="1" dirty="0" smtClean="0">
            <a:solidFill>
              <a:srgbClr val="FF0000"/>
            </a:solidFill>
          </a:endParaRPr>
        </a:p>
        <a:p>
          <a:endParaRPr lang="th-TH" sz="2400" b="1" dirty="0" smtClean="0">
            <a:solidFill>
              <a:srgbClr val="FF0000"/>
            </a:solidFill>
          </a:endParaRPr>
        </a:p>
        <a:p>
          <a:endParaRPr lang="th-TH" sz="2400" b="1" dirty="0" smtClean="0">
            <a:solidFill>
              <a:srgbClr val="FF0000"/>
            </a:solidFill>
          </a:endParaRPr>
        </a:p>
        <a:p>
          <a:endParaRPr lang="th-TH" sz="2400" b="1" dirty="0" smtClean="0">
            <a:solidFill>
              <a:srgbClr val="FF0000"/>
            </a:solidFill>
          </a:endParaRPr>
        </a:p>
        <a:p>
          <a:endParaRPr lang="th-TH" sz="2400" b="1" dirty="0" smtClean="0">
            <a:solidFill>
              <a:srgbClr val="FF0000"/>
            </a:solidFill>
          </a:endParaRPr>
        </a:p>
        <a:p>
          <a:endParaRPr lang="th-TH" sz="2400" b="1" dirty="0" smtClean="0">
            <a:solidFill>
              <a:srgbClr val="FF0000"/>
            </a:solidFill>
          </a:endParaRPr>
        </a:p>
        <a:p>
          <a:r>
            <a:rPr lang="th-TH" sz="2400" b="1" dirty="0" smtClean="0">
              <a:solidFill>
                <a:srgbClr val="FF0000"/>
              </a:solidFill>
            </a:rPr>
            <a:t>เชื้อเพลิง</a:t>
          </a:r>
        </a:p>
        <a:p>
          <a:r>
            <a:rPr lang="th-TH" sz="2400" b="1" dirty="0" smtClean="0">
              <a:solidFill>
                <a:srgbClr val="FF0000"/>
              </a:solidFill>
            </a:rPr>
            <a:t>อัดแท่ง</a:t>
          </a:r>
          <a:endParaRPr lang="th-TH" sz="2400" b="1" dirty="0">
            <a:solidFill>
              <a:srgbClr val="FF0000"/>
            </a:solidFill>
          </a:endParaRPr>
        </a:p>
      </dgm:t>
    </dgm:pt>
    <dgm:pt modelId="{B190ADAE-9CED-4257-B916-AFF7B15501E9}" type="parTrans" cxnId="{BB215FB6-CF8A-4091-9A74-DE4F93AD9133}">
      <dgm:prSet/>
      <dgm:spPr/>
      <dgm:t>
        <a:bodyPr/>
        <a:lstStyle/>
        <a:p>
          <a:endParaRPr lang="th-TH"/>
        </a:p>
      </dgm:t>
    </dgm:pt>
    <dgm:pt modelId="{79A74BED-82D2-4515-8038-779F389BA571}" type="sibTrans" cxnId="{BB215FB6-CF8A-4091-9A74-DE4F93AD9133}">
      <dgm:prSet/>
      <dgm:spPr/>
      <dgm:t>
        <a:bodyPr/>
        <a:lstStyle/>
        <a:p>
          <a:endParaRPr lang="th-TH"/>
        </a:p>
      </dgm:t>
    </dgm:pt>
    <dgm:pt modelId="{1CAAB801-44EF-47FF-8A1E-73DA5374DCF1}" type="pres">
      <dgm:prSet presAssocID="{6CE4C7B2-8F76-44BF-828B-69C33F3D47DC}" presName="linearFlow" presStyleCnt="0">
        <dgm:presLayoutVars>
          <dgm:dir/>
          <dgm:resizeHandles val="exact"/>
        </dgm:presLayoutVars>
      </dgm:prSet>
      <dgm:spPr/>
    </dgm:pt>
    <dgm:pt modelId="{E64097B3-6E73-4B0C-BDDB-96ABFC241A64}" type="pres">
      <dgm:prSet presAssocID="{C7724F54-FD51-487C-B6B8-56A264AC310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5EF079F-40F9-4B21-8470-B5766A8831A6}" type="pres">
      <dgm:prSet presAssocID="{A764E252-BE88-4D5C-8011-FEA1CAC096D6}" presName="spacerL" presStyleCnt="0"/>
      <dgm:spPr/>
    </dgm:pt>
    <dgm:pt modelId="{625A396E-CD45-4A10-B9D6-EA727B6CB2EA}" type="pres">
      <dgm:prSet presAssocID="{A764E252-BE88-4D5C-8011-FEA1CAC096D6}" presName="sibTrans" presStyleLbl="sibTrans2D1" presStyleIdx="0" presStyleCnt="2"/>
      <dgm:spPr/>
      <dgm:t>
        <a:bodyPr/>
        <a:lstStyle/>
        <a:p>
          <a:endParaRPr lang="th-TH"/>
        </a:p>
      </dgm:t>
    </dgm:pt>
    <dgm:pt modelId="{1033945C-0D8E-4966-B0B4-AE52E0588F21}" type="pres">
      <dgm:prSet presAssocID="{A764E252-BE88-4D5C-8011-FEA1CAC096D6}" presName="spacerR" presStyleCnt="0"/>
      <dgm:spPr/>
    </dgm:pt>
    <dgm:pt modelId="{72DA9944-568F-4142-BDD6-2B5AD2E4BE60}" type="pres">
      <dgm:prSet presAssocID="{BF794BD0-2F38-4E3A-9F76-CEA49403A57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133A976-8622-43F8-831B-CA7A9E614FED}" type="pres">
      <dgm:prSet presAssocID="{09F249B6-1FEF-4C0F-8A55-2D7E8029F8EC}" presName="spacerL" presStyleCnt="0"/>
      <dgm:spPr/>
    </dgm:pt>
    <dgm:pt modelId="{99BC70F3-7C50-4C8F-AB59-E99C07943016}" type="pres">
      <dgm:prSet presAssocID="{09F249B6-1FEF-4C0F-8A55-2D7E8029F8EC}" presName="sibTrans" presStyleLbl="sibTrans2D1" presStyleIdx="1" presStyleCnt="2"/>
      <dgm:spPr/>
      <dgm:t>
        <a:bodyPr/>
        <a:lstStyle/>
        <a:p>
          <a:endParaRPr lang="th-TH"/>
        </a:p>
      </dgm:t>
    </dgm:pt>
    <dgm:pt modelId="{98D1779E-B9C5-44F7-8358-8AD413956B6B}" type="pres">
      <dgm:prSet presAssocID="{09F249B6-1FEF-4C0F-8A55-2D7E8029F8EC}" presName="spacerR" presStyleCnt="0"/>
      <dgm:spPr/>
    </dgm:pt>
    <dgm:pt modelId="{23152CC8-BC1C-426D-9CE2-471DB89C2A2D}" type="pres">
      <dgm:prSet presAssocID="{2F988F73-FFC1-4BBF-A9C9-AD26C06F3A0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BB215FB6-CF8A-4091-9A74-DE4F93AD9133}" srcId="{6CE4C7B2-8F76-44BF-828B-69C33F3D47DC}" destId="{2F988F73-FFC1-4BBF-A9C9-AD26C06F3A04}" srcOrd="2" destOrd="0" parTransId="{B190ADAE-9CED-4257-B916-AFF7B15501E9}" sibTransId="{79A74BED-82D2-4515-8038-779F389BA571}"/>
    <dgm:cxn modelId="{A9D0BAFC-B063-49B0-B2E2-3264AC3DC06A}" type="presOf" srcId="{2F988F73-FFC1-4BBF-A9C9-AD26C06F3A04}" destId="{23152CC8-BC1C-426D-9CE2-471DB89C2A2D}" srcOrd="0" destOrd="0" presId="urn:microsoft.com/office/officeart/2005/8/layout/equation1"/>
    <dgm:cxn modelId="{8E9FBF4A-DF30-4DAE-8CF4-45A77C7CC817}" type="presOf" srcId="{A764E252-BE88-4D5C-8011-FEA1CAC096D6}" destId="{625A396E-CD45-4A10-B9D6-EA727B6CB2EA}" srcOrd="0" destOrd="0" presId="urn:microsoft.com/office/officeart/2005/8/layout/equation1"/>
    <dgm:cxn modelId="{4D0044FC-021C-47FE-8D96-17074D23A943}" type="presOf" srcId="{C7724F54-FD51-487C-B6B8-56A264AC3105}" destId="{E64097B3-6E73-4B0C-BDDB-96ABFC241A64}" srcOrd="0" destOrd="0" presId="urn:microsoft.com/office/officeart/2005/8/layout/equation1"/>
    <dgm:cxn modelId="{C3B5E33E-AA03-4F65-8188-70F7802BC870}" type="presOf" srcId="{6CE4C7B2-8F76-44BF-828B-69C33F3D47DC}" destId="{1CAAB801-44EF-47FF-8A1E-73DA5374DCF1}" srcOrd="0" destOrd="0" presId="urn:microsoft.com/office/officeart/2005/8/layout/equation1"/>
    <dgm:cxn modelId="{55B30E91-D0DF-4E3E-8E7E-4E5B3123BC55}" srcId="{6CE4C7B2-8F76-44BF-828B-69C33F3D47DC}" destId="{BF794BD0-2F38-4E3A-9F76-CEA49403A57E}" srcOrd="1" destOrd="0" parTransId="{BA148B42-9186-452F-8EBF-D179C3C834B8}" sibTransId="{09F249B6-1FEF-4C0F-8A55-2D7E8029F8EC}"/>
    <dgm:cxn modelId="{EC5D82AF-D65F-4FCD-98F1-3FCD29251641}" type="presOf" srcId="{BF794BD0-2F38-4E3A-9F76-CEA49403A57E}" destId="{72DA9944-568F-4142-BDD6-2B5AD2E4BE60}" srcOrd="0" destOrd="0" presId="urn:microsoft.com/office/officeart/2005/8/layout/equation1"/>
    <dgm:cxn modelId="{39FF93EF-A54F-4F7C-A789-3BC66853A698}" srcId="{6CE4C7B2-8F76-44BF-828B-69C33F3D47DC}" destId="{C7724F54-FD51-487C-B6B8-56A264AC3105}" srcOrd="0" destOrd="0" parTransId="{9C3DAA4F-BA37-45BC-90E9-63B8AD21F2CF}" sibTransId="{A764E252-BE88-4D5C-8011-FEA1CAC096D6}"/>
    <dgm:cxn modelId="{A9B5500D-6DBE-435A-A641-7809F3DC24A5}" type="presOf" srcId="{09F249B6-1FEF-4C0F-8A55-2D7E8029F8EC}" destId="{99BC70F3-7C50-4C8F-AB59-E99C07943016}" srcOrd="0" destOrd="0" presId="urn:microsoft.com/office/officeart/2005/8/layout/equation1"/>
    <dgm:cxn modelId="{6A26EFFC-67B9-442E-A6E2-59AA59EEC68E}" type="presParOf" srcId="{1CAAB801-44EF-47FF-8A1E-73DA5374DCF1}" destId="{E64097B3-6E73-4B0C-BDDB-96ABFC241A64}" srcOrd="0" destOrd="0" presId="urn:microsoft.com/office/officeart/2005/8/layout/equation1"/>
    <dgm:cxn modelId="{0B182579-25AD-43F2-A03F-FA735C2BAA48}" type="presParOf" srcId="{1CAAB801-44EF-47FF-8A1E-73DA5374DCF1}" destId="{05EF079F-40F9-4B21-8470-B5766A8831A6}" srcOrd="1" destOrd="0" presId="urn:microsoft.com/office/officeart/2005/8/layout/equation1"/>
    <dgm:cxn modelId="{A416F0EF-250C-496A-8EDC-7A9183B22B50}" type="presParOf" srcId="{1CAAB801-44EF-47FF-8A1E-73DA5374DCF1}" destId="{625A396E-CD45-4A10-B9D6-EA727B6CB2EA}" srcOrd="2" destOrd="0" presId="urn:microsoft.com/office/officeart/2005/8/layout/equation1"/>
    <dgm:cxn modelId="{EC52D562-B748-467A-A035-4300E607CB75}" type="presParOf" srcId="{1CAAB801-44EF-47FF-8A1E-73DA5374DCF1}" destId="{1033945C-0D8E-4966-B0B4-AE52E0588F21}" srcOrd="3" destOrd="0" presId="urn:microsoft.com/office/officeart/2005/8/layout/equation1"/>
    <dgm:cxn modelId="{114546F1-2C98-482B-9E0E-0E9C96F647B1}" type="presParOf" srcId="{1CAAB801-44EF-47FF-8A1E-73DA5374DCF1}" destId="{72DA9944-568F-4142-BDD6-2B5AD2E4BE60}" srcOrd="4" destOrd="0" presId="urn:microsoft.com/office/officeart/2005/8/layout/equation1"/>
    <dgm:cxn modelId="{5ECD7CAB-3661-45BF-B78A-0373AF05C11C}" type="presParOf" srcId="{1CAAB801-44EF-47FF-8A1E-73DA5374DCF1}" destId="{5133A976-8622-43F8-831B-CA7A9E614FED}" srcOrd="5" destOrd="0" presId="urn:microsoft.com/office/officeart/2005/8/layout/equation1"/>
    <dgm:cxn modelId="{D56E0A80-1E4E-4D07-A156-60C6489436EE}" type="presParOf" srcId="{1CAAB801-44EF-47FF-8A1E-73DA5374DCF1}" destId="{99BC70F3-7C50-4C8F-AB59-E99C07943016}" srcOrd="6" destOrd="0" presId="urn:microsoft.com/office/officeart/2005/8/layout/equation1"/>
    <dgm:cxn modelId="{E818CA62-02F5-4EA2-A065-3B85FDC83A5E}" type="presParOf" srcId="{1CAAB801-44EF-47FF-8A1E-73DA5374DCF1}" destId="{98D1779E-B9C5-44F7-8358-8AD413956B6B}" srcOrd="7" destOrd="0" presId="urn:microsoft.com/office/officeart/2005/8/layout/equation1"/>
    <dgm:cxn modelId="{B9DCD8D5-49FD-4326-984C-C0601740F0D2}" type="presParOf" srcId="{1CAAB801-44EF-47FF-8A1E-73DA5374DCF1}" destId="{23152CC8-BC1C-426D-9CE2-471DB89C2A2D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5876759-4957-4C6D-AC29-6BCB3FC88FBC}" type="datetimeFigureOut">
              <a:rPr lang="th-TH"/>
              <a:pPr>
                <a:defRPr/>
              </a:pPr>
              <a:t>24/12/56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th-TH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726E9D5-2D8D-46E9-AFB5-4EC16AF3BD8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4783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0C7F76-FF33-4DC9-BC3D-791AA4CC9FEA}" type="slidenum">
              <a:rPr lang="th-TH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th-TH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79617A-158B-45FA-AB56-D395F76AC311}" type="slidenum">
              <a:rPr lang="th-TH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th-TH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FB590D-D2E8-4343-918C-111D9AAB5754}" type="slidenum">
              <a:rPr lang="th-TH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th-TH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26E9D5-2D8D-46E9-AFB5-4EC16AF3BD88}" type="slidenum">
              <a:rPr lang="th-TH" smtClean="0"/>
              <a:pPr>
                <a:defRPr/>
              </a:pPr>
              <a:t>82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EFCF0-9275-463F-ACF6-20154A10F923}" type="datetimeFigureOut">
              <a:rPr lang="th-TH"/>
              <a:pPr>
                <a:defRPr/>
              </a:pPr>
              <a:t>24/12/56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A314F-A5CD-41F1-9C42-DD4ECE83739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8149D-8355-4636-A727-9F1C5B45D329}" type="datetimeFigureOut">
              <a:rPr lang="th-TH"/>
              <a:pPr>
                <a:defRPr/>
              </a:pPr>
              <a:t>24/12/56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8AFA9-E774-4D9B-944E-3D75CC84866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B5039-50C0-4A00-AE4D-BE856707957E}" type="datetimeFigureOut">
              <a:rPr lang="th-TH"/>
              <a:pPr>
                <a:defRPr/>
              </a:pPr>
              <a:t>24/12/56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8825E-84F8-4A06-91D2-4272AE328CB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3D13A-F44A-489F-8DC1-53D7BADD092D}" type="datetimeFigureOut">
              <a:rPr lang="th-TH"/>
              <a:pPr>
                <a:defRPr/>
              </a:pPr>
              <a:t>24/12/56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677E4-E902-4235-874F-7A90AC06865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8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9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10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3B0A6-43CB-41A1-964E-A265DAE16FE1}" type="datetimeFigureOut">
              <a:rPr lang="th-TH"/>
              <a:pPr>
                <a:defRPr/>
              </a:pPr>
              <a:t>24/12/56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06165-565A-448E-AF13-41D1BB9E922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35709-84BC-449A-BA22-0FEA9B3282F7}" type="datetimeFigureOut">
              <a:rPr lang="th-TH"/>
              <a:pPr>
                <a:defRPr/>
              </a:pPr>
              <a:t>24/12/56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731AA-4616-4394-871D-D6F163DD6E9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D53A1-D44D-4207-813F-A5216AB49BB8}" type="datetimeFigureOut">
              <a:rPr lang="th-TH"/>
              <a:pPr>
                <a:defRPr/>
              </a:pPr>
              <a:t>24/12/56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1EDC3-725A-4EDA-96D8-44B66083E63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C6946-323A-4B31-9442-3D917A1C1D15}" type="datetimeFigureOut">
              <a:rPr lang="th-TH"/>
              <a:pPr>
                <a:defRPr/>
              </a:pPr>
              <a:t>24/12/56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72476-BB9D-48CB-8A6D-AB926399FE3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8E47-E705-4730-A5BA-3E39B64177B9}" type="datetimeFigureOut">
              <a:rPr lang="th-TH"/>
              <a:pPr>
                <a:defRPr/>
              </a:pPr>
              <a:t>24/12/56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53783-444B-4F64-8CB9-296E1F7B177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DA4C8-5CF8-412E-AFE5-23CFA611E671}" type="datetimeFigureOut">
              <a:rPr lang="th-TH"/>
              <a:pPr>
                <a:defRPr/>
              </a:pPr>
              <a:t>24/12/56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DB204-B67B-493B-AEC7-94605B55865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63819-FE83-4940-8824-4F8D22A27319}" type="datetimeFigureOut">
              <a:rPr lang="th-TH"/>
              <a:pPr>
                <a:defRPr/>
              </a:pPr>
              <a:t>24/12/56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7FB03-2C66-477A-AFCF-C29D386D87D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8B271C1C-8DE3-469F-A296-FF9B12A46F3D}" type="datetimeFigureOut">
              <a:rPr lang="th-TH"/>
              <a:pPr>
                <a:defRPr/>
              </a:pPr>
              <a:t>24/12/56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DEA2AA60-B5BD-450B-B0EF-509E080B69B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87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cs typeface="DilleniaUPC" pitchFamily="18" charset="-34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cs typeface="DilleniaUPC" pitchFamily="18" charset="-34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cs typeface="DilleniaUPC" pitchFamily="18" charset="-34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cs typeface="DilleniaUPC" pitchFamily="18" charset="-34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cs typeface="DilleniaUPC" pitchFamily="18" charset="-34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cs typeface="DilleniaUPC" pitchFamily="18" charset="-34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cs typeface="DilleniaUPC" pitchFamily="18" charset="-34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  <a:cs typeface="DilleniaUPC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0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24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282" y="260648"/>
            <a:ext cx="8568952" cy="18002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>
                <a:effectLst/>
                <a:latin typeface="TH SarabunPSK" pitchFamily="34" charset="-34"/>
                <a:cs typeface="TH SarabunPSK" pitchFamily="34" charset="-34"/>
              </a:rPr>
              <a:t>การนำกากตะกอนของเสียจากระบบบำบัดน้ำเสีย</a:t>
            </a:r>
            <a:r>
              <a:rPr lang="en-US" sz="3600" b="1" dirty="0" smtClean="0">
                <a:effectLst/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3600" b="1" dirty="0" smtClean="0">
                <a:effectLst/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 smtClean="0">
                <a:effectLst/>
                <a:latin typeface="TH SarabunPSK" pitchFamily="34" charset="-34"/>
                <a:cs typeface="TH SarabunPSK" pitchFamily="34" charset="-34"/>
              </a:rPr>
              <a:t>ของโรงงานผลิตนมมาแปรรูปเป็นเชื้อเพลิงอัดแท่ง</a:t>
            </a:r>
            <a:br>
              <a:rPr lang="th-TH" sz="3600" b="1" dirty="0" smtClean="0">
                <a:effectLst/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 smtClean="0">
                <a:effectLst/>
                <a:latin typeface="TH SarabunPSK" pitchFamily="34" charset="-34"/>
                <a:cs typeface="TH SarabunPSK" pitchFamily="34" charset="-34"/>
              </a:rPr>
              <a:t>กรณีศึกษา </a:t>
            </a:r>
            <a:r>
              <a:rPr lang="en-US" sz="3600" b="1" dirty="0" smtClean="0">
                <a:effectLst/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3600" b="1" dirty="0" smtClean="0">
                <a:effectLst/>
                <a:latin typeface="TH SarabunPSK" pitchFamily="34" charset="-34"/>
                <a:cs typeface="TH SarabunPSK" pitchFamily="34" charset="-34"/>
              </a:rPr>
              <a:t>บริษัท ฟรีสแลนด์คัมพิน่า เฟรช (ประเทศไทย) จำกัด</a:t>
            </a:r>
            <a:endParaRPr lang="th-TH" sz="3600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282" y="2132856"/>
            <a:ext cx="8568952" cy="792088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Conduct of sludge from wastewater treatment of milk production transform of fuel </a:t>
            </a:r>
            <a:br>
              <a:rPr lang="en-US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Case study : Friesland Campina Fresh (Thailand) Co., Ltd.</a:t>
            </a:r>
            <a:endParaRPr lang="th-TH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4902" y="5149934"/>
            <a:ext cx="3384376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n>
                  <a:solidFill>
                    <a:schemeClr val="tx1">
                      <a:alpha val="67000"/>
                    </a:schemeClr>
                  </a:solidFill>
                </a:ln>
                <a:latin typeface="TH SarabunPSK" pitchFamily="34" charset="-34"/>
                <a:cs typeface="TH SarabunPSK" pitchFamily="34" charset="-34"/>
              </a:rPr>
              <a:t>จัดทำโดย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n>
                  <a:solidFill>
                    <a:schemeClr val="tx1">
                      <a:alpha val="67000"/>
                    </a:schemeClr>
                  </a:solidFill>
                </a:ln>
                <a:latin typeface="TH SarabunPSK" pitchFamily="34" charset="-34"/>
                <a:cs typeface="TH SarabunPSK" pitchFamily="34" charset="-34"/>
              </a:rPr>
              <a:t>นางสาวกิตติมา	มหาพราหมณ์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n>
                  <a:solidFill>
                    <a:schemeClr val="tx1">
                      <a:alpha val="67000"/>
                    </a:schemeClr>
                  </a:solidFill>
                </a:ln>
                <a:latin typeface="TH SarabunPSK" pitchFamily="34" charset="-34"/>
                <a:cs typeface="TH SarabunPSK" pitchFamily="34" charset="-34"/>
              </a:rPr>
              <a:t>นางสาวสิริมา	มงคล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n>
                  <a:solidFill>
                    <a:schemeClr val="tx1">
                      <a:alpha val="67000"/>
                    </a:schemeClr>
                  </a:solidFill>
                </a:ln>
                <a:latin typeface="TH SarabunPSK" pitchFamily="34" charset="-34"/>
                <a:cs typeface="TH SarabunPSK" pitchFamily="34" charset="-34"/>
              </a:rPr>
              <a:t>นายเบญจพล	กรีคงคา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2999" y="5823957"/>
            <a:ext cx="4509570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dir="5400000" algn="ctr" rotWithShape="0">
                    <a:schemeClr val="accent5">
                      <a:lumMod val="50000"/>
                      <a:alpha val="0"/>
                    </a:schemeClr>
                  </a:outerShdw>
                </a:effectLst>
                <a:latin typeface="TH SarabunPSK" pitchFamily="34" charset="-34"/>
                <a:cs typeface="TH SarabunPSK" pitchFamily="34" charset="-34"/>
              </a:rPr>
              <a:t>อาจารย์ที่ปรึกษา ว่าที่ร้อยตรีวิชัย  โกศัลวัฒน์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dir="5400000" algn="ctr" rotWithShape="0">
                    <a:schemeClr val="accent5">
                      <a:lumMod val="50000"/>
                      <a:alpha val="0"/>
                    </a:schemeClr>
                  </a:outerShdw>
                </a:effectLst>
                <a:latin typeface="TH SarabunPSK" pitchFamily="34" charset="-34"/>
                <a:cs typeface="TH SarabunPSK" pitchFamily="34" charset="-34"/>
              </a:rPr>
              <a:t>มหาวิทยาลัยเทคโนโลยีราชมงคลพระนคร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13384" t="22787"/>
          <a:stretch/>
        </p:blipFill>
        <p:spPr>
          <a:xfrm>
            <a:off x="2928926" y="3500438"/>
            <a:ext cx="1752152" cy="1655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46403" t="30957" r="3205" b="29290"/>
          <a:stretch/>
        </p:blipFill>
        <p:spPr>
          <a:xfrm>
            <a:off x="1000100" y="3500438"/>
            <a:ext cx="1728192" cy="1655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32325" t="11570" r="12306" b="23114"/>
          <a:stretch/>
        </p:blipFill>
        <p:spPr>
          <a:xfrm>
            <a:off x="6072198" y="3549206"/>
            <a:ext cx="1785950" cy="1621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4348" y="571480"/>
            <a:ext cx="7858180" cy="615482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นิยามศัพท์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4000504"/>
            <a:ext cx="7858180" cy="1200329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ปริมาณคาร์บอนคง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ตัว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(Fixed Carbon)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marL="0" lvl="2"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	มวลคาร์บอนที่เหลือในเชื้อเพลิงอัดแท่ง หลังจากเอาสารระเหยออกไปแล้วที่อุณหภูมิ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950 °C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48" y="5214950"/>
            <a:ext cx="7858180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ค่าความ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ร้อน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(Calorific Value)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ค่าความร้อนของการสันดาปขึ้นอยู่กับปริมาณของคาร์บอนในเชื้ออัดเพลิงอัดแท่ง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2786058"/>
            <a:ext cx="785818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ปริมาณสาร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ระเหย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(Volatile Matter)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	ส่วนของเนื้อเชื้อเพลิงอัดแท่งอบแห้งที่ระเหยได้ ซึ่งมีสารประกอบคาร์บอน ออกซิเจน และไฮโดรเจนเป็น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องค์ประกอบ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48" y="1214422"/>
            <a:ext cx="7858180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ปริมาณ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เถ้า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(Ash Content)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marL="0" lvl="2"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ส่วนของสารอนินท</a:t>
            </a:r>
            <a:r>
              <a:rPr lang="th-TH" sz="2400" b="1" dirty="0" err="1">
                <a:latin typeface="TH SarabunPSK" pitchFamily="34" charset="-34"/>
                <a:cs typeface="TH SarabunPSK" pitchFamily="34" charset="-34"/>
              </a:rPr>
              <a:t>รีย์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ที่เหลือจากการสันดาปในเตาเผาที่อุณหภูมิ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750</a:t>
            </a:r>
            <a:r>
              <a:rPr lang="th-TH" sz="2400" b="1" baseline="30000" dirty="0">
                <a:latin typeface="TH SarabunPSK" pitchFamily="34" charset="-34"/>
                <a:cs typeface="TH SarabunPSK" pitchFamily="34" charset="-34"/>
              </a:rPr>
              <a:t>๐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C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เป็นเวลา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24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6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ชั่วโมงซึ่งประกอบด้วยพวก ซิลิกา แคลเซียมออกไซด์แมกนีเซียมออกไซด์ โดยส่วน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ใหญ่</a:t>
            </a:r>
            <a:br>
              <a:rPr lang="th-TH" sz="24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ชีวมวลจะ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มีปริมาณเถ้า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ต่ำ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0076" y="116632"/>
            <a:ext cx="8229600" cy="835496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บทที่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เอกสารและงานวิจัยที่</a:t>
            </a: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เกี่ยวข้อง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7464" y="1105580"/>
            <a:ext cx="6394824" cy="523220"/>
          </a:xfrm>
          <a:prstGeom prst="rect">
            <a:avLst/>
          </a:prstGeom>
          <a:solidFill>
            <a:srgbClr val="CC99FF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2.1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โรงงานผลิตนม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7464" y="1628800"/>
            <a:ext cx="6394824" cy="523220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2.2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กระบวนการผลิตนม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7464" y="2132856"/>
            <a:ext cx="6394824" cy="523220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2.3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ระบบบำบัดน้ำเสีย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7464" y="2636912"/>
            <a:ext cx="6394824" cy="523220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2.4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การบำบัดและกำจัดสลัดจ์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7464" y="3140968"/>
            <a:ext cx="6394824" cy="523220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2.5 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ระบบบำบัดน้ำเสียของบริษัท ฟรีสแลนด์คัมพิน่า เฟรช (ประเทศไทย) จำกัด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97464" y="3645024"/>
            <a:ext cx="6394824" cy="52322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2.6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คุณสมบัติของวัสดุ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97464" y="4149080"/>
            <a:ext cx="6394824" cy="523220"/>
          </a:xfrm>
          <a:prstGeom prst="rect">
            <a:avLst/>
          </a:prstGeom>
          <a:solidFill>
            <a:srgbClr val="FFCC99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2.7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เชื้อเพลิง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7464" y="4653136"/>
            <a:ext cx="6394824" cy="523220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2.8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เชื้อเพลิงอัดแท่ง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7464" y="5157192"/>
            <a:ext cx="6394824" cy="523220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2.9 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เครื่องอัดแท่ง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97464" y="5661248"/>
            <a:ext cx="6394824" cy="523220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2.10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เครื่องมือวิเคราะห์คุณสมบัติเชื้อเพลิง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97464" y="6165352"/>
            <a:ext cx="6394824" cy="523220"/>
          </a:xfrm>
          <a:prstGeom prst="rect">
            <a:avLst/>
          </a:prstGeom>
          <a:solidFill>
            <a:srgbClr val="CC99FF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2.11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งานวิจัยที่เกี่ยวข้อง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49" y="2714620"/>
            <a:ext cx="2643205" cy="1510262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โรงงานผลิตนม</a:t>
            </a:r>
            <a:b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บริษัท โฟร์โมสต์ ประเทศไทย จำกัด</a:t>
            </a:r>
            <a:endPara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7230" y="1469398"/>
            <a:ext cx="3262224" cy="954107"/>
          </a:xfrm>
          <a:prstGeom prst="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บริษัท ฟรีสแลนด์คัมพิน่า (ประเทศไทย) จำกัด (มหาชน)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67229" y="4365103"/>
            <a:ext cx="3333663" cy="954107"/>
          </a:xfrm>
          <a:prstGeom prst="rect">
            <a:avLst/>
          </a:prstGeom>
          <a:gradFill flip="none" rotWithShape="1">
            <a:gsLst>
              <a:gs pos="0">
                <a:srgbClr val="CC99FF">
                  <a:shade val="30000"/>
                  <a:satMod val="11500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บริษัท ฟรีสแลนด์คัมพิน่า เฟรช (ประเทศไทย) จำกัด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32138" y="2024063"/>
            <a:ext cx="0" cy="28797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19438" y="2033588"/>
            <a:ext cx="5476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119438" y="4878388"/>
            <a:ext cx="5476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0" idx="3"/>
          </p:cNvCxnSpPr>
          <p:nvPr/>
        </p:nvCxnSpPr>
        <p:spPr>
          <a:xfrm>
            <a:off x="2952750" y="3463925"/>
            <a:ext cx="17938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52319" y="692696"/>
            <a:ext cx="1445200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นมยูเอชที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52319" y="1339864"/>
            <a:ext cx="1445200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นมเปรี้ยวยูเอชที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81161" y="2023395"/>
            <a:ext cx="1413042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นมข้นหวาน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81161" y="2708920"/>
            <a:ext cx="1413042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นมข้นจืด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00938" y="3964993"/>
            <a:ext cx="1441883" cy="400110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นมพาสเจอร์ไรส์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81161" y="4682698"/>
            <a:ext cx="1445199" cy="400110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นมเปรี้ยว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13515" y="5373216"/>
            <a:ext cx="1416728" cy="400110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โยเกิร์ต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929438" y="2000250"/>
            <a:ext cx="1619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000875" y="4857750"/>
            <a:ext cx="1619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072313" y="857250"/>
            <a:ext cx="7937" cy="2016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143750" y="4143375"/>
            <a:ext cx="0" cy="14525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072313" y="857250"/>
            <a:ext cx="35718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072313" y="1571625"/>
            <a:ext cx="35718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072313" y="2214563"/>
            <a:ext cx="357187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072313" y="2857500"/>
            <a:ext cx="35718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143750" y="4143375"/>
            <a:ext cx="35718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143750" y="4857750"/>
            <a:ext cx="35718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7143750" y="5572125"/>
            <a:ext cx="35718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924944"/>
            <a:ext cx="4176464" cy="835496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  <a:t>กระบวนการผลิตนม</a:t>
            </a:r>
            <a:endParaRPr lang="th-TH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3422" y="1412776"/>
            <a:ext cx="3787049" cy="553998"/>
          </a:xfrm>
          <a:prstGeom prst="rect">
            <a:avLst/>
          </a:prstGeo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กระบวนการผลิตนมยูเอชที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33422" y="2492896"/>
            <a:ext cx="3787049" cy="553998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กระบวนการผลิตนมพาสเจอร์ไรส์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0628" y="3643314"/>
            <a:ext cx="3787049" cy="553998"/>
          </a:xfrm>
          <a:prstGeom prst="rect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กระบวนการผลิตนมข้นหวาน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0628" y="4714884"/>
            <a:ext cx="3787049" cy="553998"/>
          </a:xfrm>
          <a:prstGeom prst="rect">
            <a:avLst/>
          </a:prstGeom>
          <a:gradFill flip="none" rotWithShape="1">
            <a:gsLst>
              <a:gs pos="0">
                <a:srgbClr val="CCFF33">
                  <a:tint val="66000"/>
                  <a:satMod val="160000"/>
                </a:srgbClr>
              </a:gs>
              <a:gs pos="50000">
                <a:srgbClr val="CCFF33">
                  <a:tint val="44500"/>
                  <a:satMod val="160000"/>
                </a:srgbClr>
              </a:gs>
              <a:gs pos="100000">
                <a:srgbClr val="CCFF33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กระบวนการผลิตโยเกิร์ต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643438" y="1582738"/>
            <a:ext cx="0" cy="34305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643438" y="1582738"/>
            <a:ext cx="3698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43438" y="2730500"/>
            <a:ext cx="3698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643438" y="3906838"/>
            <a:ext cx="3698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43438" y="5013325"/>
            <a:ext cx="3698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284663" y="3357563"/>
            <a:ext cx="3587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500042"/>
            <a:ext cx="7786742" cy="763488"/>
          </a:xfrm>
          <a:gradFill flip="none" rotWithShape="1">
            <a:gsLst>
              <a:gs pos="0">
                <a:srgbClr val="CC0066">
                  <a:tint val="66000"/>
                  <a:satMod val="160000"/>
                </a:srgbClr>
              </a:gs>
              <a:gs pos="50000">
                <a:srgbClr val="CC0066">
                  <a:tint val="44500"/>
                  <a:satMod val="160000"/>
                </a:srgbClr>
              </a:gs>
              <a:gs pos="100000">
                <a:srgbClr val="CC0066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กระบวนการผลิตนมยูเอชที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413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611" t="25801" r="11894" b="55038"/>
          <a:stretch>
            <a:fillRect/>
          </a:stretch>
        </p:blipFill>
        <p:spPr>
          <a:xfrm>
            <a:off x="785813" y="2571750"/>
            <a:ext cx="7629525" cy="1830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14348" y="571480"/>
            <a:ext cx="7643866" cy="792476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b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กระบวนการผลิตนมพาสเจอร์ไรส์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736" t="26463" r="11884" b="56911"/>
          <a:stretch>
            <a:fillRect/>
          </a:stretch>
        </p:blipFill>
        <p:spPr bwMode="auto">
          <a:xfrm>
            <a:off x="785813" y="2357438"/>
            <a:ext cx="7559675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85786" y="642918"/>
            <a:ext cx="7715304" cy="792476"/>
          </a:xfrm>
          <a:prstGeom prst="rect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b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กระบวนการผลิตนมข้นหวาน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867" t="21106" r="6863" b="44676"/>
          <a:stretch>
            <a:fillRect/>
          </a:stretch>
        </p:blipFill>
        <p:spPr bwMode="auto">
          <a:xfrm>
            <a:off x="857250" y="2357438"/>
            <a:ext cx="7634288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7786742" cy="763488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กระบวนการผลิตโยเกิร์ต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129" t="21167" r="7088" b="44861"/>
          <a:stretch/>
        </p:blipFill>
        <p:spPr bwMode="auto">
          <a:xfrm>
            <a:off x="683568" y="2276872"/>
            <a:ext cx="7776864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361256"/>
            <a:ext cx="6768752" cy="907504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ระบบบำบัดน้ำเสีย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955700"/>
            <a:ext cx="3816424" cy="646331"/>
          </a:xfrm>
          <a:prstGeom prst="rect">
            <a:avLst/>
          </a:prstGeom>
          <a:solidFill>
            <a:srgbClr val="CC99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กระบวนการบำบัดน้ำเสีย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7948" y="1963703"/>
            <a:ext cx="3816424" cy="646331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ขั้นตอนการบำบัดน้ำเสีย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2702928"/>
            <a:ext cx="2952328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ปฏิบัติการหน่วยทาง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กายภาพ(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Physical Unit Operations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547" y="3562160"/>
            <a:ext cx="2952328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กระบวนการ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หน่วย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ทางเคมี/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ทางกายภาพ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เคมี(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Chemical/Physicochemical Unit Process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069" y="5143325"/>
            <a:ext cx="2967073" cy="1569660"/>
          </a:xfrm>
          <a:prstGeom prst="rect">
            <a:avLst/>
          </a:prstGeom>
          <a:solidFill>
            <a:srgbClr val="CCFF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กระบวนการหน่วยทางชีวภาพ/ทางชีวเคมี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Biological/Biochemical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Unit Process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8" y="2783895"/>
            <a:ext cx="2967073" cy="830997"/>
          </a:xfrm>
          <a:prstGeom prst="rect">
            <a:avLst/>
          </a:prstGeom>
          <a:solidFill>
            <a:srgbClr val="CCFF99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ระบบบำบัด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ขั้นต้น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Primary Treatment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1153" y="3630171"/>
            <a:ext cx="2967073" cy="830997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ระบบบำบัดขั้นที่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สอง(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Secondary Treatment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86342" y="4472860"/>
            <a:ext cx="2967073" cy="830997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ระบบบำบัดขั้นที่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สาม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Tertiary Treatment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6342" y="5306732"/>
            <a:ext cx="2967073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ระบบการฆ่าเชื้อ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โรค(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Disinfection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643438" y="1268413"/>
            <a:ext cx="0" cy="3603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43213" y="1628775"/>
            <a:ext cx="35290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43213" y="1628775"/>
            <a:ext cx="0" cy="287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372225" y="1628775"/>
            <a:ext cx="0" cy="287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-1291746" y="4280395"/>
            <a:ext cx="3440716" cy="3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3831427" y="4182280"/>
            <a:ext cx="3059128" cy="63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28625" y="3165755"/>
            <a:ext cx="3270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28625" y="4387567"/>
            <a:ext cx="3270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28625" y="6000768"/>
            <a:ext cx="3270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357813" y="3202994"/>
            <a:ext cx="3270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357813" y="4055924"/>
            <a:ext cx="3270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357813" y="4846058"/>
            <a:ext cx="3270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5357813" y="5712838"/>
            <a:ext cx="3270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440560"/>
            <a:ext cx="2880320" cy="1449428"/>
          </a:xfrm>
          <a:solidFill>
            <a:srgbClr val="66CC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  <a:t>กระบวนการบำบัดน้ำเสีย</a:t>
            </a:r>
            <a:endParaRPr lang="th-TH" sz="44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868" y="410423"/>
            <a:ext cx="3214710" cy="1446550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ปฏิบัติการ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หน่วย</a:t>
            </a:r>
            <a:br>
              <a:rPr lang="th-TH" sz="3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ทางกายภาพ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Physical Unit Operations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868" y="2297684"/>
            <a:ext cx="3214710" cy="1815882"/>
          </a:xfrm>
          <a:prstGeom prst="rect">
            <a:avLst/>
          </a:prstGeom>
          <a:solidFill>
            <a:srgbClr val="FF99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กระบวนการหน่วย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ทางเคมี/ทางกายภาพ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เคมี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Chemical/Physicochemical Unit Process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7" y="4510169"/>
            <a:ext cx="3222691" cy="1815882"/>
          </a:xfrm>
          <a:prstGeom prst="rect">
            <a:avLst/>
          </a:prstGeom>
          <a:solidFill>
            <a:srgbClr val="CC99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กระบวนการหน่วย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ทางชีวภาพ/ทาง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ชีวเคมี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Biological/Biochemical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Unit Process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5206" y="714356"/>
            <a:ext cx="1630106" cy="830997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แยก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ของแข็ง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5206" y="2786058"/>
            <a:ext cx="1643074" cy="830997"/>
          </a:xfrm>
          <a:prstGeom prst="rect">
            <a:avLst/>
          </a:prstGeom>
          <a:solidFill>
            <a:srgbClr val="FF99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เติม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สารเคมี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5206" y="5214950"/>
            <a:ext cx="1643074" cy="830997"/>
          </a:xfrm>
          <a:prstGeom prst="rect">
            <a:avLst/>
          </a:prstGeom>
          <a:solidFill>
            <a:srgbClr val="CC99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ใช้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จุลินท</a:t>
            </a:r>
            <a:r>
              <a:rPr lang="th-TH" sz="2400" b="1" dirty="0" err="1" smtClean="0">
                <a:latin typeface="TH SarabunPSK" pitchFamily="34" charset="-34"/>
                <a:cs typeface="TH SarabunPSK" pitchFamily="34" charset="-34"/>
              </a:rPr>
              <a:t>รีย์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292475" y="1000125"/>
            <a:ext cx="0" cy="48355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059113" y="3184813"/>
            <a:ext cx="5048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292475" y="1000125"/>
            <a:ext cx="2714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292475" y="5835650"/>
            <a:ext cx="2714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841998" y="1142984"/>
            <a:ext cx="35719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814288" y="3214686"/>
            <a:ext cx="36193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814288" y="5615868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07504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6000" b="1" dirty="0" smtClean="0">
                <a:latin typeface="TH SarabunPSK" pitchFamily="34" charset="-34"/>
                <a:cs typeface="TH SarabunPSK" pitchFamily="34" charset="-34"/>
              </a:rPr>
              <a:t>บทที่ </a:t>
            </a:r>
            <a:r>
              <a:rPr lang="en-US" sz="6000" b="1" dirty="0" smtClean="0"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6000" b="1" dirty="0" smtClean="0">
                <a:latin typeface="TH SarabunPSK" pitchFamily="34" charset="-34"/>
                <a:cs typeface="TH SarabunPSK" pitchFamily="34" charset="-34"/>
              </a:rPr>
              <a:t>บทนำ</a:t>
            </a:r>
            <a:endParaRPr lang="th-TH" sz="6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1593475"/>
            <a:ext cx="639173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1.1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ที่มาและความสำคัญของปัญหา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9989" y="3708510"/>
            <a:ext cx="6395391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1.4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วัตถุประสงค์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9989" y="4430995"/>
            <a:ext cx="6395391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1.5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ขอบเขตการศึกษา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9989" y="3009247"/>
            <a:ext cx="639890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1.3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กรอบแนวความคิดใหม่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16968" y="5858306"/>
            <a:ext cx="639539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1.7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นิยามศัพท์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9989" y="5147653"/>
            <a:ext cx="6408712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1.6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ประโยชน์ที่คาดว่าจะได้รับ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9989" y="2301361"/>
            <a:ext cx="639539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1.2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กรอบแนวความคิดเดิม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2517" y="3379408"/>
            <a:ext cx="2345831" cy="954107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ระบบบำบัด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ขั้นต้น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Primary Treatment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1290" y="1630698"/>
            <a:ext cx="2956792" cy="892552"/>
          </a:xfrm>
          <a:prstGeom prst="rect">
            <a:avLst/>
          </a:prstGeom>
          <a:solidFill>
            <a:srgbClr val="CC99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การดักด้วย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ตะแกรง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Screening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5770" y="2841616"/>
            <a:ext cx="2972312" cy="892552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การกำจัดกรวด–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ทราย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Grit Removal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  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99404" y="4098040"/>
            <a:ext cx="2958678" cy="892552"/>
          </a:xfrm>
          <a:prstGeom prst="rect">
            <a:avLst/>
          </a:prstGeom>
          <a:solidFill>
            <a:srgbClr val="FF99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การตกตะกอน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ขั้นต้น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Primary Sedimentation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9404" y="5312486"/>
            <a:ext cx="2958678" cy="892552"/>
          </a:xfrm>
          <a:prstGeom prst="rect">
            <a:avLst/>
          </a:prstGeom>
          <a:solidFill>
            <a:srgbClr val="CCFF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การกำจัดน้ำมันและ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ไขมัน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Oil and Grease Removal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  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16200000" flipH="1">
            <a:off x="2258087" y="3814089"/>
            <a:ext cx="3669418" cy="4172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758057" y="3845624"/>
            <a:ext cx="36988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587084" y="188640"/>
            <a:ext cx="8089371" cy="979512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ขั้นตอนการบำบัดน้ำ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เสีย</a:t>
            </a:r>
            <a:endParaRPr lang="th-TH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113657" y="5669661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13657" y="4466916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13657" y="3167186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099802" y="1998652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8203" y="3361797"/>
            <a:ext cx="2881630" cy="1138773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400" b="1" dirty="0">
                <a:latin typeface="TH SarabunPSK" pitchFamily="34" charset="-34"/>
                <a:cs typeface="TH SarabunPSK" pitchFamily="34" charset="-34"/>
              </a:rPr>
              <a:t>ระบบบำบัดขั้นที่</a:t>
            </a:r>
            <a:r>
              <a:rPr lang="th-TH" sz="3400" b="1" dirty="0" smtClean="0">
                <a:latin typeface="TH SarabunPSK" pitchFamily="34" charset="-34"/>
                <a:cs typeface="TH SarabunPSK" pitchFamily="34" charset="-34"/>
              </a:rPr>
              <a:t>สอง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Secondary Treatment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sz="3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3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6314" y="1214422"/>
            <a:ext cx="3857652" cy="892552"/>
          </a:xfrm>
          <a:prstGeom prst="rect">
            <a:avLst/>
          </a:prstGeom>
          <a:solidFill>
            <a:srgbClr val="CC99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ระบบบำบัดน้ำ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เสียแบบ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บ่อปรับ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เสถียร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Stabilization Pond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6314" y="2143116"/>
            <a:ext cx="3857652" cy="892552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ระบบบำบัดน้ำเสียแบบบ่อเติมอากาศ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Aerated Lagoon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3320" y="3071810"/>
            <a:ext cx="3846791" cy="892552"/>
          </a:xfrm>
          <a:prstGeom prst="rect">
            <a:avLst/>
          </a:prstGeom>
          <a:solidFill>
            <a:srgbClr val="FF99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ระบบบำบัดน้ำ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เสียแบบ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บึง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ประดิษฐ์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Constructed Wetland)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3321" y="3962949"/>
            <a:ext cx="3846790" cy="1323439"/>
          </a:xfrm>
          <a:prstGeom prst="rect">
            <a:avLst/>
          </a:prstGeom>
          <a:solidFill>
            <a:srgbClr val="CCFF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ระบบบำบัดน้ำเสีย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แบบแอกติเว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เต็ด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สลัดจ์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Activated Sludge)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3321" y="5286388"/>
            <a:ext cx="3846790" cy="1323439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ระบบบำบัดน้ำเสีย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แบบแผ่นจานหมุน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ชีวภาพ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Rotating Biological Contactor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87083" y="122222"/>
            <a:ext cx="8089371" cy="9795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b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ขั้นตอนการบำบัดน้ำเสีย</a:t>
            </a:r>
            <a:endParaRPr lang="th-TH" dirty="0"/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2145211" y="3780925"/>
            <a:ext cx="4289442" cy="73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44329" y="3946525"/>
            <a:ext cx="64928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293616" y="1639888"/>
            <a:ext cx="5032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286248" y="2500306"/>
            <a:ext cx="5048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286248" y="3429000"/>
            <a:ext cx="5032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286248" y="4572008"/>
            <a:ext cx="5048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286248" y="5929330"/>
            <a:ext cx="50323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04" y="428604"/>
            <a:ext cx="8229600" cy="1428760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th-TH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  <a:t>ระบบบำบัดน้ำเสียแบบบ่อปรับเสถียร</a:t>
            </a:r>
            <a:br>
              <a:rPr lang="th-TH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40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Stabilization Pond</a:t>
            </a:r>
            <a:r>
              <a:rPr lang="th-TH" sz="40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)</a:t>
            </a:r>
            <a:endParaRPr lang="th-TH" sz="4000" dirty="0"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5605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0034" y="2214554"/>
            <a:ext cx="8208912" cy="330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7158" y="198272"/>
            <a:ext cx="8358246" cy="1214446"/>
          </a:xfrm>
          <a:solidFill>
            <a:srgbClr val="FF99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ระบบบำบัดน้ำเสียแบบ</a:t>
            </a:r>
            <a:r>
              <a:rPr lang="th-TH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บ่อเติมอากาศ</a:t>
            </a:r>
            <a:br>
              <a:rPr lang="th-TH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Aerated Lagoon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40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7368" y="2643182"/>
            <a:ext cx="2143140" cy="646331"/>
          </a:xfrm>
          <a:prstGeom prst="rect">
            <a:avLst/>
          </a:prstGeom>
          <a:solidFill>
            <a:srgbClr val="66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บ่อเติมอากาศ</a:t>
            </a:r>
            <a:endParaRPr lang="th-TH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2012" y="2143116"/>
            <a:ext cx="2304256" cy="461665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อาศัยการเติมออกซิเจน</a:t>
            </a:r>
            <a:endParaRPr lang="th-TH" sz="2400" b="1" dirty="0"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2012" y="3214686"/>
            <a:ext cx="2304256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ส่วนประกอบของระบบ</a:t>
            </a:r>
            <a:endParaRPr lang="th-TH" sz="2400" b="1" dirty="0">
              <a:latin typeface="+mn-lt"/>
              <a:cs typeface="+mn-cs"/>
            </a:endParaRPr>
          </a:p>
        </p:txBody>
      </p:sp>
      <p:sp>
        <p:nvSpPr>
          <p:cNvPr id="22542" name="TextBox 7"/>
          <p:cNvSpPr txBox="1">
            <a:spLocks noChangeArrowheads="1"/>
          </p:cNvSpPr>
          <p:nvPr/>
        </p:nvSpPr>
        <p:spPr bwMode="auto">
          <a:xfrm>
            <a:off x="5875218" y="1590854"/>
            <a:ext cx="2828925" cy="156966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thaiDist">
              <a:defRPr/>
            </a:pP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จุลินทรีย์สามารถนำไปใช้</a:t>
            </a:r>
          </a:p>
          <a:p>
            <a:pPr algn="thaiDist">
              <a:defRPr/>
            </a:pP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ย่อยสลายสารอินทรีย์ในน้ำเสีย</a:t>
            </a:r>
          </a:p>
          <a:p>
            <a:pPr algn="thaiDist">
              <a:defRPr/>
            </a:pPr>
            <a:r>
              <a:rPr lang="th-TH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ได้เร็วกว่าการปล่อยให้ย่อยสลายตามธรรมชาติ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2976" y="4368172"/>
            <a:ext cx="1857388" cy="400110"/>
          </a:xfrm>
          <a:prstGeom prst="rect">
            <a:avLst/>
          </a:prstGeom>
          <a:solidFill>
            <a:srgbClr val="FF7C8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บ่อเติมอากาศ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8992" y="4368172"/>
            <a:ext cx="1857388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บ่อบ่ม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3636" y="4368172"/>
            <a:ext cx="1785950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บ่อเติมคลอรีน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32226" y="5153990"/>
            <a:ext cx="1857356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รับน้ำเสียจากบ่อเติมอากาศ และปรับ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สภาพ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น้ำ</a:t>
            </a: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ทิ้ง</a:t>
            </a:r>
          </a:p>
        </p:txBody>
      </p:sp>
      <p:sp>
        <p:nvSpPr>
          <p:cNvPr id="22553" name="TextBox 12"/>
          <p:cNvSpPr txBox="1">
            <a:spLocks noChangeArrowheads="1"/>
          </p:cNvSpPr>
          <p:nvPr/>
        </p:nvSpPr>
        <p:spPr bwMode="auto">
          <a:xfrm>
            <a:off x="1146210" y="5082552"/>
            <a:ext cx="1911331" cy="1200150"/>
          </a:xfrm>
          <a:prstGeom prst="rect">
            <a:avLst/>
          </a:prstGeom>
          <a:solidFill>
            <a:srgbClr val="FF7C8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มีเครื่องเติมอากาศเพื่อให้เกิดการผสมกันของตะกอนจุลินทรีย์ ออกซิเจน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ละลาย</a:t>
            </a:r>
          </a:p>
          <a:p>
            <a:pPr>
              <a:defRPr/>
            </a:pP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ในน้ำและ</a:t>
            </a: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น้ำเสีย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46870" y="5153990"/>
            <a:ext cx="1782716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ฆ่าเชื้อโรค</a:t>
            </a: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2410619" y="2893219"/>
            <a:ext cx="10715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60650" y="3000375"/>
            <a:ext cx="2857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V="1">
            <a:off x="2074863" y="4011613"/>
            <a:ext cx="492918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941130" y="2357438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46400" y="3429000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1897063" y="4189413"/>
            <a:ext cx="357187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589588" y="2357438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5400000">
            <a:off x="4183063" y="4189413"/>
            <a:ext cx="357187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5400000">
            <a:off x="6826250" y="4189413"/>
            <a:ext cx="35718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5400000">
            <a:off x="1897063" y="4903788"/>
            <a:ext cx="357187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5400000">
            <a:off x="4206875" y="4975225"/>
            <a:ext cx="35718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5400000">
            <a:off x="6873875" y="4975225"/>
            <a:ext cx="35718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4183856" y="3821907"/>
            <a:ext cx="35718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2502" y="2714620"/>
            <a:ext cx="2857520" cy="1364162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th-TH" sz="2800" b="1" dirty="0" smtClean="0">
                <a:effectLst/>
                <a:latin typeface="TH SarabunPSK" pitchFamily="34" charset="-34"/>
                <a:cs typeface="TH SarabunPSK" pitchFamily="34" charset="-34"/>
              </a:rPr>
              <a:t>ระบบบำบัดน้ำเสีย</a:t>
            </a:r>
            <a:br>
              <a:rPr lang="th-TH" sz="2800" b="1" dirty="0" smtClean="0">
                <a:effectLst/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 smtClean="0">
                <a:effectLst/>
                <a:latin typeface="TH SarabunPSK" pitchFamily="34" charset="-34"/>
                <a:cs typeface="TH SarabunPSK" pitchFamily="34" charset="-34"/>
              </a:rPr>
              <a:t>แบบบึงประดิษฐ์ (</a:t>
            </a:r>
            <a:r>
              <a:rPr lang="en-US" sz="2800" b="1" dirty="0" smtClean="0">
                <a:effectLst/>
                <a:latin typeface="TH SarabunPSK" pitchFamily="34" charset="-34"/>
                <a:cs typeface="TH SarabunPSK" pitchFamily="34" charset="-34"/>
              </a:rPr>
              <a:t>Constructed Wetland</a:t>
            </a:r>
            <a:r>
              <a:rPr lang="th-TH" sz="2800" b="1" dirty="0" smtClean="0">
                <a:effectLst/>
                <a:latin typeface="TH SarabunPSK" pitchFamily="34" charset="-34"/>
                <a:cs typeface="TH SarabunPSK" pitchFamily="34" charset="-34"/>
              </a:rPr>
              <a:t>)</a:t>
            </a:r>
            <a:endParaRPr lang="th-TH" sz="2800" b="1" dirty="0"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8716" y="1428736"/>
            <a:ext cx="4429156" cy="1384995"/>
          </a:xfrm>
          <a:prstGeom prst="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268288" lvl="2" indent="-2682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ระบบบึงประดิษฐ์แบบ </a:t>
            </a:r>
          </a:p>
          <a:p>
            <a:pPr marL="268288" lvl="2" indent="-2682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Free Water Surface Wetland </a:t>
            </a:r>
            <a:endParaRPr lang="th-TH" b="1" dirty="0">
              <a:solidFill>
                <a:schemeClr val="tx1">
                  <a:lumMod val="95000"/>
                  <a:lumOff val="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marL="268288" lvl="2" indent="-2682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(FWS)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28716" y="4143380"/>
            <a:ext cx="4429156" cy="1384995"/>
          </a:xfrm>
          <a:prstGeom prst="rect">
            <a:avLst/>
          </a:prstGeom>
          <a:solidFill>
            <a:srgbClr val="FF99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268288" lvl="2" indent="-2682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ระบบบึงประดิษฐ์แบบ </a:t>
            </a:r>
          </a:p>
          <a:p>
            <a:pPr marL="268288" lvl="2" indent="-2682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Vegetated Submerged Bed System </a:t>
            </a:r>
            <a:endParaRPr lang="th-TH" b="1" dirty="0">
              <a:solidFill>
                <a:schemeClr val="tx1">
                  <a:lumMod val="95000"/>
                  <a:lumOff val="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marL="268288" lvl="2" indent="-2682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(VSB)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371344" y="3357563"/>
            <a:ext cx="27146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28657" y="2000250"/>
            <a:ext cx="50006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00032" y="3433763"/>
            <a:ext cx="4286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728657" y="4685158"/>
            <a:ext cx="50006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91480"/>
          </a:xfrm>
          <a:solidFill>
            <a:srgbClr val="33CC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  <a:t>ระบบบึงประดิษฐ์แบบ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  <a:t>Free Water Surface Wetland (FWS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8677" name="Picture 3" descr="http://www.sri.cmu.ac.th/~srilocal/water/images/p_WT_wetland03_bi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38780" y="1196975"/>
            <a:ext cx="76327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4" descr="http://www.sri.cmu.ac.th/~srilocal/water/images/p_WT_wetland02_bi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0519" b="9445"/>
          <a:stretch>
            <a:fillRect/>
          </a:stretch>
        </p:blipFill>
        <p:spPr bwMode="auto">
          <a:xfrm>
            <a:off x="824925" y="4005263"/>
            <a:ext cx="76327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92696"/>
            <a:ext cx="8229600" cy="691480"/>
          </a:xfr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  <a:t>ระบบบึงประดิษฐ์แบบ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  <a:t>Vegetated Submerged Bed System (VSB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  <a:t>)</a:t>
            </a:r>
            <a:endParaRPr lang="th-TH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9701" name="Picture 3" descr="http://www.sri.cmu.ac.th/~srilocal/water/images/p_WT_wetland04_bi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672" b="3030"/>
          <a:stretch>
            <a:fillRect/>
          </a:stretch>
        </p:blipFill>
        <p:spPr bwMode="auto">
          <a:xfrm>
            <a:off x="1042988" y="1970088"/>
            <a:ext cx="7342187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8789" y="2643182"/>
            <a:ext cx="2857520" cy="1571636"/>
          </a:xfr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  <a:t>ระบบบำบัดน้ำเสีย</a:t>
            </a:r>
            <a:b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  <a:t>แบบแอก</a:t>
            </a:r>
            <a:r>
              <a:rPr lang="th-TH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  <a:t>ติเว</a:t>
            </a:r>
            <a:r>
              <a:rPr lang="th-TH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  <a:t>เต็ด</a:t>
            </a:r>
            <a:r>
              <a:rPr lang="th-TH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  <a:t>สลัดจ์</a:t>
            </a:r>
            <a:r>
              <a:rPr lang="th-TH" sz="3200" b="1" dirty="0" smtClean="0">
                <a:effectLst/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2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Activated Sludge)</a:t>
            </a:r>
            <a:r>
              <a:rPr lang="en-US" sz="3200" b="1" dirty="0" smtClean="0">
                <a:solidFill>
                  <a:schemeClr val="tx1"/>
                </a:solidFill>
                <a:effectLst/>
              </a:rPr>
              <a:t> </a:t>
            </a:r>
            <a:endParaRPr lang="th-TH" sz="3200" dirty="0"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929190" y="1435541"/>
            <a:ext cx="342902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แบบกวนสมบูรณ์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: CMAS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915335" y="2283829"/>
            <a:ext cx="3429024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แบบปรับเสถียรสัมผัส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: CSAS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929190" y="3141085"/>
            <a:ext cx="342902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แบบคลองวนเวียน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: OD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929190" y="3977436"/>
            <a:ext cx="3429024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แบบเอสบีอาร์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: SBR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929191" y="4820837"/>
            <a:ext cx="3429024" cy="523220"/>
          </a:xfrm>
          <a:prstGeom prst="rect">
            <a:avLst/>
          </a:prstGeom>
          <a:solidFill>
            <a:srgbClr val="FFCC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แบบแผ่นจานหมุนชีวภาพ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: RBC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/>
          </a:p>
        </p:txBody>
      </p:sp>
      <p:cxnSp>
        <p:nvCxnSpPr>
          <p:cNvPr id="11" name="ตัวเชื่อมต่อตรง 10"/>
          <p:cNvCxnSpPr/>
          <p:nvPr/>
        </p:nvCxnSpPr>
        <p:spPr>
          <a:xfrm rot="5400000">
            <a:off x="2751125" y="3386231"/>
            <a:ext cx="3356792" cy="7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ลูกศรเชื่อมต่อแบบตรง 12"/>
          <p:cNvCxnSpPr/>
          <p:nvPr/>
        </p:nvCxnSpPr>
        <p:spPr>
          <a:xfrm>
            <a:off x="4429124" y="1707438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/>
          <p:cNvCxnSpPr/>
          <p:nvPr/>
        </p:nvCxnSpPr>
        <p:spPr>
          <a:xfrm>
            <a:off x="4429124" y="2564694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>
            <a:off x="4429124" y="3421950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/>
          <p:cNvCxnSpPr/>
          <p:nvPr/>
        </p:nvCxnSpPr>
        <p:spPr>
          <a:xfrm>
            <a:off x="4429124" y="4207768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/>
          <p:cNvCxnSpPr/>
          <p:nvPr/>
        </p:nvCxnSpPr>
        <p:spPr>
          <a:xfrm>
            <a:off x="4429124" y="5065024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>
            <a:off x="3786182" y="3421950"/>
            <a:ext cx="642942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56" y="500042"/>
            <a:ext cx="7729534" cy="1071570"/>
          </a:xfrm>
          <a:solidFill>
            <a:srgbClr val="FF7C8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lvl="1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ระบบแอกติเว</a:t>
            </a:r>
            <a:r>
              <a:rPr lang="th-TH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เต็ดสลัดจ์แบบกวน</a:t>
            </a:r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สมบูรณ์</a:t>
            </a:r>
            <a:r>
              <a:rPr lang="th-TH" sz="9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9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2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Completly</a:t>
            </a:r>
            <a:r>
              <a:rPr lang="en-US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Mixed Activated Sludge : CMAS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3200" dirty="0">
              <a:solidFill>
                <a:schemeClr val="tx1">
                  <a:lumMod val="95000"/>
                  <a:lumOff val="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25" name="Picture 3" descr="http://www.sri.cmu.ac.th/~srilocal/water/images/p_WT_activated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79613" y="1928813"/>
            <a:ext cx="5740400" cy="416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001056" cy="1097854"/>
          </a:xfrm>
          <a:solidFill>
            <a:srgbClr val="CC00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lvl="1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ระบบแอกติเว</a:t>
            </a:r>
            <a:r>
              <a:rPr lang="th-TH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เต็ดสลัดจ์แบบปรับเสถียร</a:t>
            </a:r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สัมผัส </a:t>
            </a:r>
            <a:b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Contact Stabilization Activated Sludge : CSAS)</a:t>
            </a:r>
            <a:endParaRPr lang="th-TH" sz="36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1749" name="Picture 3" descr="http://www.sri.cmu.ac.th/~srilocal/water/images/p_WT_activated0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35150" y="1916113"/>
            <a:ext cx="5738813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2"/>
          <p:cNvSpPr txBox="1">
            <a:spLocks/>
          </p:cNvSpPr>
          <p:nvPr/>
        </p:nvSpPr>
        <p:spPr>
          <a:xfrm>
            <a:off x="714348" y="1643050"/>
            <a:ext cx="1957908" cy="5241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2200" b="1" dirty="0">
                <a:latin typeface="TH SarabunPSK" pitchFamily="34" charset="-34"/>
                <a:ea typeface="Calibri"/>
                <a:cs typeface="TH SarabunPSK" pitchFamily="34" charset="-34"/>
              </a:rPr>
              <a:t>น้ำนมดิบ</a:t>
            </a:r>
            <a:endParaRPr lang="en-US" sz="22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5" name="Text Box 73"/>
          <p:cNvSpPr txBox="1">
            <a:spLocks/>
          </p:cNvSpPr>
          <p:nvPr/>
        </p:nvSpPr>
        <p:spPr>
          <a:xfrm>
            <a:off x="3071802" y="1643050"/>
            <a:ext cx="3027324" cy="524175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2200" b="1" dirty="0">
                <a:latin typeface="TH SarabunPSK" pitchFamily="34" charset="-34"/>
                <a:ea typeface="Calibri"/>
                <a:cs typeface="TH SarabunPSK" pitchFamily="34" charset="-34"/>
              </a:rPr>
              <a:t>กระบวนการผลิตนม</a:t>
            </a:r>
            <a:endParaRPr lang="en-US" sz="22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6" name="Text Box 69"/>
          <p:cNvSpPr txBox="1">
            <a:spLocks/>
          </p:cNvSpPr>
          <p:nvPr/>
        </p:nvSpPr>
        <p:spPr>
          <a:xfrm>
            <a:off x="6500826" y="1643050"/>
            <a:ext cx="1957908" cy="524174"/>
          </a:xfrm>
          <a:prstGeom prst="rect">
            <a:avLst/>
          </a:prstGeom>
          <a:solidFill>
            <a:srgbClr val="CCFF99"/>
          </a:solidFill>
          <a:ln w="6350">
            <a:solidFill>
              <a:prstClr val="black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2200" b="1" dirty="0">
                <a:latin typeface="TH SarabunPSK" pitchFamily="34" charset="-34"/>
                <a:ea typeface="Calibri"/>
                <a:cs typeface="TH SarabunPSK" pitchFamily="34" charset="-34"/>
              </a:rPr>
              <a:t>ผลิตภัณฑ์นม</a:t>
            </a:r>
            <a:endParaRPr lang="en-US" sz="22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7" name="Text Box 75"/>
          <p:cNvSpPr txBox="1">
            <a:spLocks/>
          </p:cNvSpPr>
          <p:nvPr/>
        </p:nvSpPr>
        <p:spPr>
          <a:xfrm>
            <a:off x="3082386" y="2513459"/>
            <a:ext cx="3022032" cy="518690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2200" b="1" dirty="0">
                <a:latin typeface="TH SarabunPSK" pitchFamily="34" charset="-34"/>
                <a:ea typeface="Calibri"/>
                <a:cs typeface="TH SarabunPSK" pitchFamily="34" charset="-34"/>
              </a:rPr>
              <a:t>น้ำเสีย</a:t>
            </a:r>
            <a:endParaRPr lang="en-US" sz="22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8" name="Text Box 79"/>
          <p:cNvSpPr txBox="1">
            <a:spLocks/>
          </p:cNvSpPr>
          <p:nvPr/>
        </p:nvSpPr>
        <p:spPr>
          <a:xfrm>
            <a:off x="3037870" y="4289951"/>
            <a:ext cx="3066548" cy="504056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2200" b="1" dirty="0">
                <a:latin typeface="TH SarabunPSK" pitchFamily="34" charset="-34"/>
                <a:ea typeface="Calibri"/>
                <a:cs typeface="TH SarabunPSK" pitchFamily="34" charset="-34"/>
              </a:rPr>
              <a:t>กากตะกอนของเสีย</a:t>
            </a:r>
            <a:endParaRPr lang="en-US" sz="22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9" name="Text Box 77"/>
          <p:cNvSpPr txBox="1">
            <a:spLocks/>
          </p:cNvSpPr>
          <p:nvPr/>
        </p:nvSpPr>
        <p:spPr>
          <a:xfrm>
            <a:off x="3071802" y="3392189"/>
            <a:ext cx="3022032" cy="537722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2200" b="1" dirty="0">
                <a:latin typeface="TH SarabunPSK" pitchFamily="34" charset="-34"/>
                <a:ea typeface="Calibri"/>
                <a:cs typeface="TH SarabunPSK" pitchFamily="34" charset="-34"/>
              </a:rPr>
              <a:t>กระบวนการบำบัดน้ำเสีย</a:t>
            </a:r>
            <a:endParaRPr lang="en-US" sz="22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42910" y="714356"/>
            <a:ext cx="7786742" cy="621182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ที่มาและความสำคัญของปัญหา</a:t>
            </a:r>
            <a:endParaRPr lang="th-TH" sz="36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สี่เหลี่ยมผืนผ้า 21"/>
          <p:cNvSpPr/>
          <p:nvPr/>
        </p:nvSpPr>
        <p:spPr>
          <a:xfrm>
            <a:off x="3000364" y="5072074"/>
            <a:ext cx="3071834" cy="430887"/>
          </a:xfrm>
          <a:prstGeom prst="rect">
            <a:avLst/>
          </a:prstGeom>
          <a:solidFill>
            <a:srgbClr val="CC99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68288" algn="l"/>
              </a:tabLst>
              <a:defRPr/>
            </a:pP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ค่าใช้จ่ายในการกำจัดสูง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4429919" y="2356644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4429919" y="3213894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4429919" y="4071144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4429919" y="4928394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714625" y="1928813"/>
            <a:ext cx="357188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143625" y="1928813"/>
            <a:ext cx="357188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4429919" y="1499394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632" y="476672"/>
            <a:ext cx="8115334" cy="763488"/>
          </a:xfrm>
          <a:solidFill>
            <a:srgbClr val="33CC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ระบบคลอง</a:t>
            </a:r>
            <a:r>
              <a:rPr lang="th-TH" sz="40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วนเวียน (</a:t>
            </a:r>
            <a:r>
              <a:rPr lang="en-US" sz="40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Oxidation Ditch : OD</a:t>
            </a: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th-TH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2773" name="Picture 4" descr="http://www.sri.cmu.ac.th/~srilocal/water/images/p_WT_activated0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63713" y="1700213"/>
            <a:ext cx="5761037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374266"/>
            <a:ext cx="8001056" cy="1125908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ระบบบำบัดน้ำเสียแบบเอสบี</a:t>
            </a:r>
            <a:r>
              <a:rPr lang="th-TH" sz="3600" b="1" dirty="0" err="1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อาร์</a:t>
            </a:r>
            <a:r>
              <a:rPr lang="th-TH" sz="36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 </a:t>
            </a:r>
            <a:br>
              <a:rPr lang="th-TH" sz="36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6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Sequencing Batch Reactor : SBR)</a:t>
            </a:r>
            <a:r>
              <a:rPr lang="th-TH" sz="36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 </a:t>
            </a:r>
            <a:endParaRPr lang="th-TH" sz="3600" dirty="0"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3797" name="Picture 3" descr="http://www.sri.cmu.ac.th/~srilocal/water/images/p_WT_activated0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92275" y="1700213"/>
            <a:ext cx="5903913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072494" cy="1310482"/>
          </a:xfr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lvl="0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ระบบบำบัดน้ำเสียแบบแผ่นจานหมุน</a:t>
            </a:r>
            <a:r>
              <a:rPr lang="th-TH" sz="36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ชีวภาพ </a:t>
            </a:r>
            <a:br>
              <a:rPr lang="th-TH" sz="36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6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Rotating Biological Contactor : RBC)</a:t>
            </a:r>
            <a:r>
              <a:rPr lang="th-TH" sz="36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 </a:t>
            </a:r>
            <a:endParaRPr lang="th-TH" sz="3600" dirty="0"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4821" name="Picture 3" descr="http://www.sri.cmu.ac.th/~srilocal/water/images/p_WT_RBC05_bi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7909"/>
          <a:stretch>
            <a:fillRect/>
          </a:stretch>
        </p:blipFill>
        <p:spPr bwMode="auto">
          <a:xfrm>
            <a:off x="1331913" y="1844675"/>
            <a:ext cx="6408737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089371" cy="907504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ขั้นตอนการบำบัดน้ำ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เสีย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>
            <a:off x="1357290" y="3286124"/>
            <a:ext cx="2714644" cy="1015663"/>
          </a:xfrm>
          <a:prstGeom prst="rect">
            <a:avLst/>
          </a:prstGeom>
          <a:gradFill flip="none" rotWithShape="1">
            <a:gsLst>
              <a:gs pos="0">
                <a:srgbClr val="CC66FF">
                  <a:tint val="66000"/>
                  <a:satMod val="160000"/>
                </a:srgbClr>
              </a:gs>
              <a:gs pos="50000">
                <a:srgbClr val="CC66FF">
                  <a:tint val="44500"/>
                  <a:satMod val="160000"/>
                </a:srgbClr>
              </a:gs>
              <a:gs pos="100000">
                <a:srgbClr val="CC66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ระบบบำบัดขั้นที่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สาม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Tertiary Treatment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70" y="1242132"/>
            <a:ext cx="3052716" cy="892552"/>
          </a:xfrm>
          <a:prstGeom prst="rect">
            <a:avLst/>
          </a:prstGeom>
          <a:gradFill flip="none" rotWithShape="1">
            <a:gsLst>
              <a:gs pos="0">
                <a:srgbClr val="996600">
                  <a:tint val="66000"/>
                  <a:satMod val="160000"/>
                </a:srgbClr>
              </a:gs>
              <a:gs pos="50000">
                <a:srgbClr val="996600">
                  <a:tint val="44500"/>
                  <a:satMod val="160000"/>
                </a:srgbClr>
              </a:gs>
              <a:gs pos="100000">
                <a:srgbClr val="9966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การกำจัด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ฟอสฟอรัส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Phosphorus Removal)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70" y="2159134"/>
            <a:ext cx="3052715" cy="892552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การกำจัด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ไนโตรเจน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Nitrogen Removal)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70" y="3085665"/>
            <a:ext cx="3052715" cy="492443"/>
          </a:xfrm>
          <a:prstGeom prst="rect">
            <a:avLst/>
          </a:prstGeom>
          <a:gradFill flip="none" rotWithShape="1">
            <a:gsLst>
              <a:gs pos="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100000">
                <a:srgbClr val="FF9966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กรอง (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Filtration)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7752" y="5357826"/>
            <a:ext cx="3071834" cy="1292662"/>
          </a:xfrm>
          <a:prstGeom prst="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การกำจัดฟอสฟอรัสและไนโตรเจนพร้อม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กัน (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Combined Removal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endParaRPr lang="th-TH" sz="2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3015" y="4492984"/>
            <a:ext cx="3066571" cy="892552"/>
          </a:xfrm>
          <a:prstGeom prst="rect">
            <a:avLst/>
          </a:prstGeom>
          <a:gradFill flip="none" rotWithShape="1">
            <a:gsLst>
              <a:gs pos="0">
                <a:srgbClr val="993366">
                  <a:tint val="66000"/>
                  <a:satMod val="160000"/>
                </a:srgbClr>
              </a:gs>
              <a:gs pos="50000">
                <a:srgbClr val="993366">
                  <a:tint val="44500"/>
                  <a:satMod val="160000"/>
                </a:srgbClr>
              </a:gs>
              <a:gs pos="100000">
                <a:srgbClr val="993366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การแลกเปลี่ยน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ประจุ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Ion Exchange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endParaRPr lang="th-TH" sz="2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7752" y="3590057"/>
            <a:ext cx="3071834" cy="892552"/>
          </a:xfrm>
          <a:prstGeom prst="rect">
            <a:avLst/>
          </a:prstGeom>
          <a:gradFill flip="none" rotWithShape="1">
            <a:gsLst>
              <a:gs pos="0">
                <a:srgbClr val="0066FF">
                  <a:tint val="66000"/>
                  <a:satMod val="160000"/>
                </a:srgbClr>
              </a:gs>
              <a:gs pos="50000">
                <a:srgbClr val="0066FF">
                  <a:tint val="44500"/>
                  <a:satMod val="160000"/>
                </a:srgbClr>
              </a:gs>
              <a:gs pos="100000">
                <a:srgbClr val="0066FF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การดูดติดผิวด้วย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ถ่าน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Carbon Adsorption)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600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2403759" y="3739866"/>
            <a:ext cx="4214832" cy="212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93160" y="3786188"/>
            <a:ext cx="428625" cy="15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3"/>
          <p:cNvCxnSpPr/>
          <p:nvPr/>
        </p:nvCxnSpPr>
        <p:spPr>
          <a:xfrm>
            <a:off x="4520197" y="1652876"/>
            <a:ext cx="357187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23"/>
          <p:cNvCxnSpPr/>
          <p:nvPr/>
        </p:nvCxnSpPr>
        <p:spPr>
          <a:xfrm>
            <a:off x="4520198" y="2500313"/>
            <a:ext cx="357187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23"/>
          <p:cNvCxnSpPr/>
          <p:nvPr/>
        </p:nvCxnSpPr>
        <p:spPr>
          <a:xfrm>
            <a:off x="4520198" y="3357563"/>
            <a:ext cx="357187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23"/>
          <p:cNvCxnSpPr/>
          <p:nvPr/>
        </p:nvCxnSpPr>
        <p:spPr>
          <a:xfrm>
            <a:off x="4519684" y="4189089"/>
            <a:ext cx="357187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23"/>
          <p:cNvCxnSpPr/>
          <p:nvPr/>
        </p:nvCxnSpPr>
        <p:spPr>
          <a:xfrm>
            <a:off x="4520198" y="5072063"/>
            <a:ext cx="357187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23"/>
          <p:cNvCxnSpPr/>
          <p:nvPr/>
        </p:nvCxnSpPr>
        <p:spPr>
          <a:xfrm>
            <a:off x="4500562" y="5857892"/>
            <a:ext cx="357187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00034" y="188640"/>
            <a:ext cx="8176421" cy="9795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b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h-TH" b="1" smtClean="0">
                <a:latin typeface="TH SarabunPSK" pitchFamily="34" charset="-34"/>
                <a:cs typeface="TH SarabunPSK" pitchFamily="34" charset="-34"/>
              </a:rPr>
              <a:t>ขั้นตอนการบำบัดน้ำเสีย</a:t>
            </a:r>
            <a:endParaRPr lang="th-TH" dirty="0"/>
          </a:p>
        </p:txBody>
      </p:sp>
      <p:sp>
        <p:nvSpPr>
          <p:cNvPr id="7" name="TextBox 6"/>
          <p:cNvSpPr txBox="1"/>
          <p:nvPr/>
        </p:nvSpPr>
        <p:spPr>
          <a:xfrm>
            <a:off x="529907" y="1806270"/>
            <a:ext cx="3584811" cy="1200329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ระบบการฆ่าเชื้อ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โรค (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Disinfection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00034" y="3668861"/>
            <a:ext cx="3643338" cy="954107"/>
          </a:xfrm>
          <a:prstGeom prst="rect">
            <a:avLst/>
          </a:prstGeom>
          <a:solidFill>
            <a:srgbClr val="CC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วิธีทางเคมี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โดยการเติมสารออกซิไดซ์ที่รุนแรง</a:t>
            </a:r>
          </a:p>
        </p:txBody>
      </p:sp>
      <p:sp>
        <p:nvSpPr>
          <p:cNvPr id="2" name="Rectangle 1"/>
          <p:cNvSpPr/>
          <p:nvPr/>
        </p:nvSpPr>
        <p:spPr>
          <a:xfrm>
            <a:off x="5572132" y="3000372"/>
            <a:ext cx="3143272" cy="523220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คลอรีน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72132" y="3571876"/>
            <a:ext cx="3143272" cy="523220"/>
          </a:xfrm>
          <a:prstGeom prst="rect">
            <a:avLst/>
          </a:prstGeom>
          <a:solidFill>
            <a:srgbClr val="99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โอโซน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72132" y="4143380"/>
            <a:ext cx="3143272" cy="523220"/>
          </a:xfrm>
          <a:prstGeom prst="rect">
            <a:avLst/>
          </a:prstGeom>
          <a:solidFill>
            <a:srgbClr val="FF7C8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แสงอัลตราไวโอเลต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72132" y="4714884"/>
            <a:ext cx="3143272" cy="523220"/>
          </a:xfrm>
          <a:prstGeom prst="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โอโซนและแสงอัลตราไวโอเลต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 flipH="1" flipV="1">
            <a:off x="4107656" y="4107657"/>
            <a:ext cx="178593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2035960" y="3321834"/>
            <a:ext cx="642941" cy="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000625" y="3214688"/>
            <a:ext cx="569913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000625" y="3786188"/>
            <a:ext cx="5715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000625" y="4429125"/>
            <a:ext cx="5715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000625" y="5000625"/>
            <a:ext cx="5715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143375" y="4143375"/>
            <a:ext cx="857250" cy="1588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63488"/>
          </a:xfr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การบำบัดและกำจัดสลัดจ์ 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9352" y="3429000"/>
            <a:ext cx="2464802" cy="954107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ที่มา ลักษณะ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 และปริมาณของสลัดจ์</a:t>
            </a:r>
            <a:endParaRPr lang="en-US" sz="18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3688" y="1628800"/>
            <a:ext cx="3244570" cy="523220"/>
          </a:xfrm>
          <a:prstGeom prst="rect">
            <a:avLst/>
          </a:prstGeom>
          <a:solidFill>
            <a:srgbClr val="CCFF66"/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สลัดจ์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จากถังตกตะกอนขั้น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แรก 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14810" y="2620028"/>
            <a:ext cx="3239990" cy="523220"/>
          </a:xfrm>
          <a:prstGeom prst="rect">
            <a:avLst/>
          </a:prstGeom>
          <a:solidFill>
            <a:srgbClr val="CC99FF"/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สลัดจ์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จากการใช้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สารเคมี 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89530" y="3620160"/>
            <a:ext cx="3239990" cy="523220"/>
          </a:xfrm>
          <a:prstGeom prst="rect">
            <a:avLst/>
          </a:prstGeom>
          <a:solidFill>
            <a:srgbClr val="FF9966"/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สลัดจ์จากถังเติมอากาศ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14810" y="4714884"/>
            <a:ext cx="3239990" cy="954107"/>
          </a:xfrm>
          <a:prstGeom prst="rect">
            <a:avLst/>
          </a:prstGeom>
          <a:solidFill>
            <a:srgbClr val="99FF99"/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สลัดจ์จากการย่อย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สลาย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แบบไร้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ออกซิเจน 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16200000" flipH="1">
            <a:off x="2259798" y="3545690"/>
            <a:ext cx="3314714" cy="2381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886200" y="1900238"/>
            <a:ext cx="2921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886200" y="2857496"/>
            <a:ext cx="2921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929058" y="3915211"/>
            <a:ext cx="2921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929058" y="5214950"/>
            <a:ext cx="2921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17913" y="3927475"/>
            <a:ext cx="28733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6976" y="3372319"/>
            <a:ext cx="3096344" cy="707886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การปฏิบัติ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ขั้นต้น</a:t>
            </a:r>
            <a:endParaRPr lang="en-US" sz="4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9384" y="1486569"/>
            <a:ext cx="2683012" cy="523220"/>
          </a:xfrm>
          <a:prstGeom prst="rect">
            <a:avLst/>
          </a:prstGeom>
          <a:solidFill>
            <a:srgbClr val="99FF99"/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การบดสลัดจ์ </a:t>
            </a:r>
          </a:p>
        </p:txBody>
      </p:sp>
      <p:sp>
        <p:nvSpPr>
          <p:cNvPr id="7" name="Rectangle 6"/>
          <p:cNvSpPr/>
          <p:nvPr/>
        </p:nvSpPr>
        <p:spPr>
          <a:xfrm>
            <a:off x="4889384" y="2822033"/>
            <a:ext cx="2611574" cy="523220"/>
          </a:xfrm>
          <a:prstGeom prst="rect">
            <a:avLst/>
          </a:prstGeom>
          <a:solidFill>
            <a:srgbClr val="CC99FF"/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การแยกกรวดทราย </a:t>
            </a:r>
          </a:p>
        </p:txBody>
      </p:sp>
      <p:sp>
        <p:nvSpPr>
          <p:cNvPr id="8" name="Rectangle 7"/>
          <p:cNvSpPr/>
          <p:nvPr/>
        </p:nvSpPr>
        <p:spPr>
          <a:xfrm>
            <a:off x="4904314" y="4125489"/>
            <a:ext cx="2596644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การผสมสลัดจ์</a:t>
            </a:r>
          </a:p>
        </p:txBody>
      </p:sp>
      <p:sp>
        <p:nvSpPr>
          <p:cNvPr id="9" name="Rectangle 8"/>
          <p:cNvSpPr/>
          <p:nvPr/>
        </p:nvSpPr>
        <p:spPr>
          <a:xfrm>
            <a:off x="4922323" y="5490166"/>
            <a:ext cx="2578635" cy="523220"/>
          </a:xfrm>
          <a:prstGeom prst="rect">
            <a:avLst/>
          </a:prstGeom>
          <a:solidFill>
            <a:srgbClr val="FF9966"/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การเก็บกักสลัดจ์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63488"/>
          </a:xfr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การบำบัดและกำจัดสลัดจ์ 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0" y="1714500"/>
            <a:ext cx="0" cy="4003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13238" y="3725863"/>
            <a:ext cx="2889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602163" y="1747838"/>
            <a:ext cx="28733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602595" y="3082925"/>
            <a:ext cx="2873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616450" y="4387850"/>
            <a:ext cx="2873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588308" y="5709948"/>
            <a:ext cx="28733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0952" y="3167248"/>
            <a:ext cx="2987000" cy="1200329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การทำข้น</a:t>
            </a:r>
            <a:r>
              <a:rPr lang="th-TH" sz="3600" b="1" dirty="0" err="1" smtClean="0">
                <a:latin typeface="TH SarabunPSK" pitchFamily="34" charset="-34"/>
                <a:cs typeface="TH SarabunPSK" pitchFamily="34" charset="-34"/>
              </a:rPr>
              <a:t>สลัดจ์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3600" b="1" dirty="0" err="1" smtClean="0">
                <a:latin typeface="TH SarabunPSK" pitchFamily="34" charset="-34"/>
                <a:cs typeface="TH SarabunPSK" pitchFamily="34" charset="-34"/>
              </a:rPr>
              <a:t>SludgeThickening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en-US" sz="3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7625" y="2334276"/>
            <a:ext cx="2674146" cy="523220"/>
          </a:xfrm>
          <a:prstGeom prst="rect">
            <a:avLst/>
          </a:prstGeom>
          <a:solidFill>
            <a:srgbClr val="CC99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แบบตกตะกอน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01480" y="3500438"/>
            <a:ext cx="2674146" cy="523220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แบบลอยตัว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1480" y="4643446"/>
            <a:ext cx="2674146" cy="523220"/>
          </a:xfrm>
          <a:prstGeom prst="rect">
            <a:avLst/>
          </a:prstGeom>
          <a:solidFill>
            <a:srgbClr val="FF99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เครื่องหมุน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เหวี่ยง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63488"/>
          </a:xfr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การบำบัดและกำจัดสลัดจ์ 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rot="5400000" flipH="1" flipV="1">
            <a:off x="3178959" y="3750471"/>
            <a:ext cx="2357454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357686" y="2571744"/>
            <a:ext cx="500066" cy="158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894002" y="3814002"/>
            <a:ext cx="50006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19"/>
          <p:cNvCxnSpPr/>
          <p:nvPr/>
        </p:nvCxnSpPr>
        <p:spPr>
          <a:xfrm flipV="1">
            <a:off x="4394068" y="3814002"/>
            <a:ext cx="500066" cy="158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19"/>
          <p:cNvCxnSpPr/>
          <p:nvPr/>
        </p:nvCxnSpPr>
        <p:spPr>
          <a:xfrm flipV="1">
            <a:off x="4357686" y="4929198"/>
            <a:ext cx="500066" cy="158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28269" y="3286124"/>
            <a:ext cx="2532821" cy="58477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การปรับเสถียรสลัดจ์</a:t>
            </a:r>
            <a:endParaRPr lang="en-US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4876" y="1963470"/>
            <a:ext cx="3071833" cy="523220"/>
          </a:xfrm>
          <a:prstGeom prst="rect">
            <a:avLst/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การออกซิไดซ์ด้วยคลอรีน </a:t>
            </a:r>
          </a:p>
        </p:txBody>
      </p:sp>
      <p:sp>
        <p:nvSpPr>
          <p:cNvPr id="7" name="Rectangle 6"/>
          <p:cNvSpPr/>
          <p:nvPr/>
        </p:nvSpPr>
        <p:spPr>
          <a:xfrm>
            <a:off x="4714876" y="2820726"/>
            <a:ext cx="3071834" cy="523220"/>
          </a:xfrm>
          <a:prstGeom prst="rect">
            <a:avLst/>
          </a:prstGeom>
          <a:gradFill flip="none" rotWithShape="1">
            <a:gsLst>
              <a:gs pos="0">
                <a:srgbClr val="3333CC">
                  <a:tint val="66000"/>
                  <a:satMod val="160000"/>
                </a:srgbClr>
              </a:gs>
              <a:gs pos="50000">
                <a:srgbClr val="3333CC">
                  <a:tint val="44500"/>
                  <a:satMod val="160000"/>
                </a:srgbClr>
              </a:gs>
              <a:gs pos="100000">
                <a:srgbClr val="3333CC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การเปลี่ยนสภาพด้วยปูนขาว </a:t>
            </a:r>
          </a:p>
        </p:txBody>
      </p:sp>
      <p:cxnSp>
        <p:nvCxnSpPr>
          <p:cNvPr id="11" name="ตัวเชื่อมต่อตรง 10"/>
          <p:cNvCxnSpPr/>
          <p:nvPr/>
        </p:nvCxnSpPr>
        <p:spPr>
          <a:xfrm>
            <a:off x="3786182" y="3571876"/>
            <a:ext cx="428628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 rot="5400000">
            <a:off x="2911335" y="3481259"/>
            <a:ext cx="2608538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63488"/>
          </a:xfr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การบำบัดและกำจัดสลัดจ์ 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14876" y="4620292"/>
            <a:ext cx="3071833" cy="523220"/>
          </a:xfrm>
          <a:prstGeom prst="rect">
            <a:avLst/>
          </a:prstGeom>
          <a:gradFill flip="none" rotWithShape="1">
            <a:gsLst>
              <a:gs pos="0">
                <a:srgbClr val="660066">
                  <a:tint val="66000"/>
                  <a:satMod val="160000"/>
                </a:srgbClr>
              </a:gs>
              <a:gs pos="50000">
                <a:srgbClr val="660066">
                  <a:tint val="44500"/>
                  <a:satMod val="160000"/>
                </a:srgbClr>
              </a:gs>
              <a:gs pos="100000">
                <a:srgbClr val="660066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การย่อยแบบใช้อากาศ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14876" y="3714752"/>
            <a:ext cx="3071833" cy="523220"/>
          </a:xfrm>
          <a:prstGeom prst="rect">
            <a:avLst/>
          </a:prstGeom>
          <a:gradFill flip="none" rotWithShape="1">
            <a:gsLst>
              <a:gs pos="0">
                <a:srgbClr val="CC3399">
                  <a:tint val="66000"/>
                  <a:satMod val="160000"/>
                </a:srgbClr>
              </a:gs>
              <a:gs pos="50000">
                <a:srgbClr val="CC3399">
                  <a:tint val="44500"/>
                  <a:satMod val="160000"/>
                </a:srgbClr>
              </a:gs>
              <a:gs pos="100000">
                <a:srgbClr val="CC3399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การย่อยแบบไร้อากาศ</a:t>
            </a:r>
          </a:p>
        </p:txBody>
      </p:sp>
      <p:cxnSp>
        <p:nvCxnSpPr>
          <p:cNvPr id="23" name="ลูกศรเชื่อมต่อแบบตรง 22"/>
          <p:cNvCxnSpPr/>
          <p:nvPr/>
        </p:nvCxnSpPr>
        <p:spPr>
          <a:xfrm>
            <a:off x="4214810" y="2177784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ลูกศรเชื่อมต่อแบบตรง 23"/>
          <p:cNvCxnSpPr/>
          <p:nvPr/>
        </p:nvCxnSpPr>
        <p:spPr>
          <a:xfrm>
            <a:off x="4214810" y="3106478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ลูกศรเชื่อมต่อแบบตรง 24"/>
          <p:cNvCxnSpPr/>
          <p:nvPr/>
        </p:nvCxnSpPr>
        <p:spPr>
          <a:xfrm>
            <a:off x="4214810" y="3963734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/>
          <p:nvPr/>
        </p:nvCxnSpPr>
        <p:spPr>
          <a:xfrm>
            <a:off x="4214810" y="4820990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786" y="3490748"/>
            <a:ext cx="2857520" cy="646331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การแยกน้ำออก</a:t>
            </a:r>
            <a:endParaRPr lang="en-US" sz="3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714876" y="2204864"/>
            <a:ext cx="3725038" cy="954107"/>
          </a:xfrm>
          <a:prstGeom prst="rect">
            <a:avLst/>
          </a:prstGeom>
          <a:solidFill>
            <a:srgbClr val="FF5050">
              <a:alpha val="63137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เครื่อง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รีดน้ำ</a:t>
            </a: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สลัดจ์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แบบอัด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กรอง</a:t>
            </a:r>
            <a:r>
              <a:rPr lang="en-US" b="1" dirty="0" smtClean="0"/>
              <a:t>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(Filter Press)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714876" y="4776632"/>
            <a:ext cx="3714365" cy="954107"/>
          </a:xfrm>
          <a:prstGeom prst="rect">
            <a:avLst/>
          </a:prstGeom>
          <a:solidFill>
            <a:srgbClr val="92D050">
              <a:alpha val="74118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เครื่องรีดน้ำ</a:t>
            </a:r>
            <a:r>
              <a:rPr lang="th-TH" b="1" dirty="0" err="1">
                <a:latin typeface="TH SarabunPSK" pitchFamily="34" charset="-34"/>
                <a:cs typeface="TH SarabunPSK" pitchFamily="34" charset="-34"/>
              </a:rPr>
              <a:t>สลัดจ์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แบบสายพานรีด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น้ำ</a:t>
            </a:r>
            <a:r>
              <a:rPr lang="en-US" b="1" dirty="0" smtClean="0"/>
              <a:t>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(Belt Press)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5400000" flipH="1" flipV="1">
            <a:off x="2928926" y="3776500"/>
            <a:ext cx="2571768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214810" y="2490616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63488"/>
          </a:xfr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การบำบัดและกำจัดสลัดจ์ 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3" name="ลูกศรเชื่อมต่อแบบตรง 12"/>
          <p:cNvCxnSpPr/>
          <p:nvPr/>
        </p:nvCxnSpPr>
        <p:spPr>
          <a:xfrm>
            <a:off x="4214810" y="5062384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/>
          <p:cNvCxnSpPr/>
          <p:nvPr/>
        </p:nvCxnSpPr>
        <p:spPr>
          <a:xfrm>
            <a:off x="3643306" y="3847938"/>
            <a:ext cx="571504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595864"/>
            <a:ext cx="7786742" cy="646856"/>
          </a:xfr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กรอบแนวความคิดเดิม</a:t>
            </a:r>
            <a:endPara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 Box 46"/>
          <p:cNvSpPr txBox="1">
            <a:spLocks/>
          </p:cNvSpPr>
          <p:nvPr/>
        </p:nvSpPr>
        <p:spPr>
          <a:xfrm>
            <a:off x="3016468" y="5691477"/>
            <a:ext cx="3066548" cy="765824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200" b="1" dirty="0">
                <a:latin typeface="TH SarabunPSK" pitchFamily="34" charset="-34"/>
                <a:ea typeface="Calibri"/>
                <a:cs typeface="TH SarabunPSK" pitchFamily="34" charset="-34"/>
              </a:rPr>
              <a:t>กำจัดกากตะกอนของเสีย</a:t>
            </a:r>
            <a:endParaRPr lang="en-US" sz="22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200" b="1" dirty="0">
                <a:latin typeface="TH SarabunPSK" pitchFamily="34" charset="-34"/>
                <a:ea typeface="Calibri"/>
                <a:cs typeface="TH SarabunPSK" pitchFamily="34" charset="-34"/>
              </a:rPr>
              <a:t>โดยการจ้างบริษัทเอกชน</a:t>
            </a:r>
            <a:endParaRPr lang="en-US" sz="22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10" name="Text Box 72"/>
          <p:cNvSpPr txBox="1">
            <a:spLocks/>
          </p:cNvSpPr>
          <p:nvPr/>
        </p:nvSpPr>
        <p:spPr>
          <a:xfrm>
            <a:off x="642910" y="2214554"/>
            <a:ext cx="1957908" cy="5241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2200" b="1" dirty="0">
                <a:latin typeface="TH SarabunPSK" pitchFamily="34" charset="-34"/>
                <a:ea typeface="Calibri"/>
                <a:cs typeface="TH SarabunPSK" pitchFamily="34" charset="-34"/>
              </a:rPr>
              <a:t>น้ำนมดิบ</a:t>
            </a:r>
            <a:endParaRPr lang="en-US" sz="22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11" name="Text Box 73"/>
          <p:cNvSpPr txBox="1">
            <a:spLocks/>
          </p:cNvSpPr>
          <p:nvPr/>
        </p:nvSpPr>
        <p:spPr>
          <a:xfrm>
            <a:off x="3000364" y="2214554"/>
            <a:ext cx="3027324" cy="500065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2200" b="1" dirty="0">
                <a:latin typeface="TH SarabunPSK" pitchFamily="34" charset="-34"/>
                <a:ea typeface="Calibri"/>
                <a:cs typeface="TH SarabunPSK" pitchFamily="34" charset="-34"/>
              </a:rPr>
              <a:t>กระบวนการผลิตนม</a:t>
            </a:r>
            <a:endParaRPr lang="en-US" sz="22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12" name="Text Box 69"/>
          <p:cNvSpPr txBox="1">
            <a:spLocks/>
          </p:cNvSpPr>
          <p:nvPr/>
        </p:nvSpPr>
        <p:spPr>
          <a:xfrm>
            <a:off x="6429388" y="2214554"/>
            <a:ext cx="1957908" cy="524174"/>
          </a:xfrm>
          <a:prstGeom prst="rect">
            <a:avLst/>
          </a:prstGeom>
          <a:solidFill>
            <a:srgbClr val="CCFF99"/>
          </a:solidFill>
          <a:ln w="6350">
            <a:solidFill>
              <a:prstClr val="black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2200" b="1" dirty="0">
                <a:latin typeface="TH SarabunPSK" pitchFamily="34" charset="-34"/>
                <a:ea typeface="Calibri"/>
                <a:cs typeface="TH SarabunPSK" pitchFamily="34" charset="-34"/>
              </a:rPr>
              <a:t>ผลิตภัณฑ์นม</a:t>
            </a:r>
            <a:endParaRPr lang="en-US" sz="22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13" name="Text Box 75"/>
          <p:cNvSpPr txBox="1">
            <a:spLocks/>
          </p:cNvSpPr>
          <p:nvPr/>
        </p:nvSpPr>
        <p:spPr>
          <a:xfrm>
            <a:off x="3060984" y="3075273"/>
            <a:ext cx="3022032" cy="518690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2200" b="1" dirty="0">
                <a:latin typeface="TH SarabunPSK" pitchFamily="34" charset="-34"/>
                <a:ea typeface="Calibri"/>
                <a:cs typeface="TH SarabunPSK" pitchFamily="34" charset="-34"/>
              </a:rPr>
              <a:t>น้ำเสีย</a:t>
            </a:r>
            <a:endParaRPr lang="en-US" sz="22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14" name="Text Box 79"/>
          <p:cNvSpPr txBox="1">
            <a:spLocks/>
          </p:cNvSpPr>
          <p:nvPr/>
        </p:nvSpPr>
        <p:spPr>
          <a:xfrm>
            <a:off x="3016468" y="4851765"/>
            <a:ext cx="3066548" cy="504056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2200" b="1" dirty="0">
                <a:latin typeface="TH SarabunPSK" pitchFamily="34" charset="-34"/>
                <a:ea typeface="Calibri"/>
                <a:cs typeface="TH SarabunPSK" pitchFamily="34" charset="-34"/>
              </a:rPr>
              <a:t>กากตะกอนของเสีย</a:t>
            </a:r>
            <a:endParaRPr lang="en-US" sz="22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15" name="Text Box 77"/>
          <p:cNvSpPr txBox="1">
            <a:spLocks/>
          </p:cNvSpPr>
          <p:nvPr/>
        </p:nvSpPr>
        <p:spPr>
          <a:xfrm>
            <a:off x="3050400" y="3954003"/>
            <a:ext cx="3022032" cy="537722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2200" b="1" dirty="0">
                <a:latin typeface="TH SarabunPSK" pitchFamily="34" charset="-34"/>
                <a:ea typeface="Calibri"/>
                <a:cs typeface="TH SarabunPSK" pitchFamily="34" charset="-34"/>
              </a:rPr>
              <a:t>กระบวนการบำบัดน้ำเสีย</a:t>
            </a:r>
            <a:endParaRPr lang="en-US" sz="22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572000" y="2565400"/>
            <a:ext cx="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1472" y="1257377"/>
            <a:ext cx="7786742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บริษัท ฟรีสแลนด์คัมพิน่า เฟรช (ประเทศไทย) จำกัด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43188" y="2500313"/>
            <a:ext cx="357187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072188" y="2500313"/>
            <a:ext cx="357187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4429919" y="1999456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>
            <a:off x="4429919" y="2915444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>
            <a:off x="4429919" y="3785394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4429919" y="4642644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>
            <a:off x="4429919" y="5523706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5700" y="3387435"/>
            <a:ext cx="3306820" cy="1200329"/>
          </a:xfrm>
          <a:prstGeom prst="rect">
            <a:avLst/>
          </a:prstGeom>
          <a:gradFill flip="none" rotWithShape="1">
            <a:gsLst>
              <a:gs pos="0">
                <a:srgbClr val="CCFF66">
                  <a:shade val="30000"/>
                  <a:satMod val="115000"/>
                </a:srgbClr>
              </a:gs>
              <a:gs pos="50000">
                <a:srgbClr val="CCFF66">
                  <a:shade val="67500"/>
                  <a:satMod val="115000"/>
                </a:srgbClr>
              </a:gs>
              <a:gs pos="100000">
                <a:srgbClr val="CCFF66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การกำจัดสลัดจ์</a:t>
            </a: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ขั้นสุดท้าย</a:t>
            </a:r>
            <a:endParaRPr lang="en-US" sz="3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86380" y="1214422"/>
            <a:ext cx="3027186" cy="138499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การขนส่งผ่านท่อหรือ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บรรทุกเรือนำไปทิ้ง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ทะเล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(Marine Disposal)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2168" y="2629327"/>
            <a:ext cx="3027186" cy="954107"/>
          </a:xfrm>
          <a:prstGeom prst="rect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การนำไปปรับปรุง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ดิน </a:t>
            </a:r>
            <a:endParaRPr lang="en-US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(Land Application)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72525" y="3571876"/>
            <a:ext cx="3027186" cy="954107"/>
          </a:xfrm>
          <a:prstGeom prst="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การนำไปฝัง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กลบ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Landfill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8670" y="4546595"/>
            <a:ext cx="3027186" cy="954107"/>
          </a:xfrm>
          <a:prstGeom prst="rect">
            <a:avLst/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เผา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Incineration)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9590" y="5500702"/>
            <a:ext cx="3027186" cy="954107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การหมักทำ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ปุ๋ย 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Composting)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2" name="ลูกศรเชื่อมต่อแบบตรง 11"/>
          <p:cNvCxnSpPr/>
          <p:nvPr/>
        </p:nvCxnSpPr>
        <p:spPr>
          <a:xfrm>
            <a:off x="4843897" y="1928802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ลูกศรเชื่อมต่อแบบตรง 12"/>
          <p:cNvCxnSpPr/>
          <p:nvPr/>
        </p:nvCxnSpPr>
        <p:spPr>
          <a:xfrm>
            <a:off x="4840288" y="3027363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/>
          <p:cNvCxnSpPr/>
          <p:nvPr/>
        </p:nvCxnSpPr>
        <p:spPr>
          <a:xfrm>
            <a:off x="4857752" y="4000504"/>
            <a:ext cx="42862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>
            <a:off x="4816187" y="5000636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/>
          <p:cNvCxnSpPr/>
          <p:nvPr/>
        </p:nvCxnSpPr>
        <p:spPr>
          <a:xfrm>
            <a:off x="4816190" y="5857892"/>
            <a:ext cx="42862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 rot="5400000">
            <a:off x="2849479" y="3891184"/>
            <a:ext cx="3929884" cy="7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>
            <a:off x="4286248" y="4000504"/>
            <a:ext cx="571504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63488"/>
          </a:xfr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การบำบัดและกำจัดสลัดจ์ </a:t>
            </a:r>
            <a:endParaRPr lang="th-TH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712968" cy="691480"/>
          </a:xfrm>
          <a:solidFill>
            <a:srgbClr val="FF7C8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dirty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ระบบบำบัดน้ำเสียของบริษัท ฟรีส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แลนด์ คัมพิ</a:t>
            </a:r>
            <a:r>
              <a:rPr lang="th-TH" sz="3200" b="1" dirty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น่า เฟรช (ประเทศไทย) จำกัด</a:t>
            </a:r>
            <a:endParaRPr lang="th-TH" sz="3200" dirty="0"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4037" name="รูปภาพ 3" descr="C:\Documents and Settings\home01\My Documents\My Pictures\New Folder\Picture 06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5775" y="1557338"/>
            <a:ext cx="820896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85720" y="928670"/>
            <a:ext cx="4071966" cy="492922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14282" y="5929330"/>
            <a:ext cx="4143404" cy="584775"/>
          </a:xfrm>
          <a:prstGeom prst="rect">
            <a:avLst/>
          </a:prstGeom>
          <a:solidFill>
            <a:srgbClr val="CC99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บ่อเก็บน้ำขั้นแรก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Equalization Tank : EQ)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4876" y="1000108"/>
            <a:ext cx="4214842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641275" y="5929330"/>
            <a:ext cx="4286280" cy="584775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บ่อแยกไขมันจากน้ำเสีย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KWF 35)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5720" y="332656"/>
            <a:ext cx="8712968" cy="691480"/>
          </a:xfrm>
          <a:solidFill>
            <a:srgbClr val="FF7C8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dirty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ระบบบำบัดน้ำเสียของบริษัท ฟรีส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แลนด์ คัมพิ</a:t>
            </a:r>
            <a:r>
              <a:rPr lang="th-TH" sz="3200" b="1" dirty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น่า เฟรช (ประเทศไทย) จำกัด</a:t>
            </a:r>
            <a:endParaRPr lang="th-TH" sz="3200" dirty="0"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20" y="1285860"/>
            <a:ext cx="4143404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17"/>
          <p:cNvSpPr/>
          <p:nvPr/>
        </p:nvSpPr>
        <p:spPr>
          <a:xfrm>
            <a:off x="4714876" y="5998605"/>
            <a:ext cx="4214842" cy="584775"/>
          </a:xfrm>
          <a:prstGeom prst="rect">
            <a:avLst/>
          </a:prstGeom>
          <a:solidFill>
            <a:srgbClr val="99FF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บ่อเติมอากาศทั้ง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บ่อ (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A1 , A2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15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71" r="2771" b="4359"/>
          <a:stretch/>
        </p:blipFill>
        <p:spPr bwMode="auto">
          <a:xfrm>
            <a:off x="4714876" y="1214422"/>
            <a:ext cx="4214842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16"/>
          <p:cNvSpPr/>
          <p:nvPr/>
        </p:nvSpPr>
        <p:spPr>
          <a:xfrm>
            <a:off x="285720" y="5984750"/>
            <a:ext cx="414340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บ่อตกตะกอน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(Contact Tank)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712968" cy="691480"/>
          </a:xfrm>
          <a:solidFill>
            <a:srgbClr val="FF7C8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ระบบบำบัดน้ำเสียของบริษัท ฟรีส</a:t>
            </a:r>
            <a:r>
              <a:rPr lang="th-TH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แลนด์ คัมพิ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น่า เฟรช (ประเทศไทย) จำกัด</a:t>
            </a:r>
            <a:endParaRPr lang="th-TH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79" t="3552" r="2898" b="5150"/>
          <a:stretch>
            <a:fillRect/>
          </a:stretch>
        </p:blipFill>
        <p:spPr bwMode="auto">
          <a:xfrm>
            <a:off x="285720" y="1071546"/>
            <a:ext cx="4214842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9752" r="574" b="33257"/>
          <a:stretch>
            <a:fillRect/>
          </a:stretch>
        </p:blipFill>
        <p:spPr bwMode="auto">
          <a:xfrm>
            <a:off x="4714876" y="1071546"/>
            <a:ext cx="4214842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786314" y="5669837"/>
            <a:ext cx="4143404" cy="830997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ลักษณะของน้ำที่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บำบัด 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ผ่านการแยกตะกอนแล้ว</a:t>
            </a:r>
          </a:p>
        </p:txBody>
      </p:sp>
      <p:sp>
        <p:nvSpPr>
          <p:cNvPr id="3" name="Rectangle 2"/>
          <p:cNvSpPr/>
          <p:nvPr/>
        </p:nvSpPr>
        <p:spPr>
          <a:xfrm>
            <a:off x="285720" y="5929330"/>
            <a:ext cx="4214842" cy="584775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บ่อแยกตะกอนออกจากน้ำใส</a:t>
            </a:r>
            <a:r>
              <a:rPr lang="th-TH" sz="800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800" b="1" dirty="0">
                <a:latin typeface="TH SarabunPSK" pitchFamily="34" charset="-34"/>
                <a:cs typeface="TH SarabunPSK" pitchFamily="34" charset="-34"/>
              </a:rPr>
            </a:br>
            <a:endParaRPr lang="en-US" sz="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712968" cy="691480"/>
          </a:xfrm>
          <a:solidFill>
            <a:srgbClr val="FF7C8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dirty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ระบบบำบัดน้ำเสียของบริษัท ฟรีส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แลนด์ คัมพิ</a:t>
            </a:r>
            <a:r>
              <a:rPr lang="th-TH" sz="3200" b="1" dirty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น่า เฟรช (ประเทศไทย) จำกัด</a:t>
            </a:r>
            <a:endParaRPr lang="th-TH" sz="3200" dirty="0"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1000108"/>
            <a:ext cx="8643998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14282" y="6000768"/>
            <a:ext cx="8643998" cy="523220"/>
          </a:xfrm>
          <a:prstGeom prst="rect">
            <a:avLst/>
          </a:prstGeom>
          <a:solidFill>
            <a:srgbClr val="CC99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บ่อพักน้ำที่ผ่านการบำบัด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แล้ว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ก่อนปล่อยออกสู่คลองเปรมประชากร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4281" y="285728"/>
            <a:ext cx="8683095" cy="691480"/>
          </a:xfrm>
          <a:solidFill>
            <a:srgbClr val="FF7C8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dirty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ระบบบำบัดน้ำเสียของบริษัท ฟรีส</a:t>
            </a:r>
            <a:r>
              <a:rPr lang="th-TH" sz="32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แลนด์ คัมพิ</a:t>
            </a:r>
            <a:r>
              <a:rPr lang="th-TH" sz="3200" b="1" dirty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น่า เฟรช (ประเทศไทย) จำกัด</a:t>
            </a:r>
            <a:endParaRPr lang="th-TH" sz="3200" dirty="0"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458417"/>
              </p:ext>
            </p:extLst>
          </p:nvPr>
        </p:nvGraphicFramePr>
        <p:xfrm>
          <a:off x="857224" y="2143116"/>
          <a:ext cx="7643866" cy="2514512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070728"/>
                <a:gridCol w="2851480"/>
                <a:gridCol w="2721658"/>
              </a:tblGrid>
              <a:tr h="785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Calibri"/>
                          <a:ea typeface="Calibri"/>
                          <a:cs typeface="TH SarabunPSK"/>
                        </a:rPr>
                        <a:t>ค่า</a:t>
                      </a:r>
                      <a:r>
                        <a:rPr lang="th-TH" sz="3200" b="1" dirty="0" smtClean="0">
                          <a:effectLst/>
                          <a:latin typeface="Calibri"/>
                          <a:ea typeface="Calibri"/>
                          <a:cs typeface="TH SarabunPSK"/>
                        </a:rPr>
                        <a:t>มาตรฐาน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Calibri"/>
                          <a:ea typeface="Calibri"/>
                          <a:cs typeface="TH SarabunPSK"/>
                        </a:rPr>
                        <a:t>ก่อนการ</a:t>
                      </a:r>
                      <a:r>
                        <a:rPr lang="th-TH" sz="3200" b="1" dirty="0" smtClean="0">
                          <a:effectLst/>
                          <a:latin typeface="Calibri"/>
                          <a:ea typeface="Calibri"/>
                          <a:cs typeface="TH SarabunPSK"/>
                        </a:rPr>
                        <a:t>บำบัด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Calibri"/>
                          <a:ea typeface="Calibri"/>
                          <a:cs typeface="TH SarabunPSK"/>
                        </a:rPr>
                        <a:t>หลังการ</a:t>
                      </a:r>
                      <a:r>
                        <a:rPr lang="th-TH" sz="3200" b="1" dirty="0" smtClean="0">
                          <a:effectLst/>
                          <a:latin typeface="Calibri"/>
                          <a:ea typeface="Calibri"/>
                          <a:cs typeface="TH SarabunPSK"/>
                        </a:rPr>
                        <a:t>บำบัด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07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BOD</a:t>
                      </a:r>
                      <a:endParaRPr lang="en-US" sz="3200" b="1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2000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7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36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COD</a:t>
                      </a:r>
                      <a:endParaRPr lang="en-US" sz="3200" b="1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2500</a:t>
                      </a:r>
                      <a:endParaRPr lang="en-US" sz="3200" b="1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20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326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pH</a:t>
                      </a:r>
                      <a:endParaRPr lang="en-US" sz="3200" b="1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H SarabunPSK"/>
                          <a:ea typeface="Calibri"/>
                          <a:cs typeface="Cordia New"/>
                        </a:rPr>
                        <a:t>5</a:t>
                      </a:r>
                      <a:endParaRPr lang="en-US" sz="3200" b="1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H SarabunPSK"/>
                          <a:ea typeface="Calibri"/>
                          <a:cs typeface="Cordia New"/>
                        </a:rPr>
                        <a:t>8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สี่เหลี่ยมผืนผ้า 4"/>
          <p:cNvSpPr/>
          <p:nvPr/>
        </p:nvSpPr>
        <p:spPr>
          <a:xfrm>
            <a:off x="857224" y="714356"/>
            <a:ext cx="7715304" cy="584775"/>
          </a:xfrm>
          <a:prstGeom prst="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ค่ามาตรฐานของน้ำเสียในโรงงานก่อนบำบัดและ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หลังบำบัด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06" y="188640"/>
            <a:ext cx="8229600" cy="789138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H SarabunPSK" pitchFamily="34" charset="-34"/>
                <a:cs typeface="TH SarabunPSK" pitchFamily="34" charset="-34"/>
              </a:rPr>
              <a:t>คุณสมบัติของเศษวัสดุ</a:t>
            </a:r>
            <a:endParaRPr lang="th-TH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8992" y="1643050"/>
            <a:ext cx="2357454" cy="584775"/>
          </a:xfrm>
          <a:prstGeom prst="rect">
            <a:avLst/>
          </a:prstGeom>
          <a:gradFill flip="none" rotWithShape="1">
            <a:gsLst>
              <a:gs pos="0">
                <a:srgbClr val="CCFF66">
                  <a:tint val="66000"/>
                  <a:satMod val="160000"/>
                </a:srgbClr>
              </a:gs>
              <a:gs pos="50000">
                <a:srgbClr val="CCFF66">
                  <a:tint val="44500"/>
                  <a:satMod val="160000"/>
                </a:srgbClr>
              </a:gs>
              <a:gs pos="100000">
                <a:srgbClr val="CC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กล้วย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071802" y="2714620"/>
            <a:ext cx="3000396" cy="461665"/>
          </a:xfrm>
          <a:prstGeom prst="rect">
            <a:avLst/>
          </a:prstGeom>
          <a:gradFill flip="none" rotWithShape="1">
            <a:gsLst>
              <a:gs pos="0">
                <a:srgbClr val="CC99FF">
                  <a:shade val="30000"/>
                  <a:satMod val="11500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+mn-lt"/>
                <a:cs typeface="+mn-cs"/>
              </a:rPr>
              <a:t>การขยายพันธุ์</a:t>
            </a:r>
            <a:endParaRPr lang="th-TH" sz="2400" dirty="0">
              <a:latin typeface="+mn-lt"/>
              <a:cs typeface="+mn-cs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215042" y="2714620"/>
            <a:ext cx="2714676" cy="46166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+mn-lt"/>
                <a:cs typeface="+mn-cs"/>
              </a:rPr>
              <a:t>ประโยชน์</a:t>
            </a:r>
            <a:endParaRPr lang="th-TH" sz="2400" dirty="0">
              <a:latin typeface="+mn-lt"/>
              <a:cs typeface="+mn-cs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14282" y="2714620"/>
            <a:ext cx="2714644" cy="461665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+mn-lt"/>
                <a:cs typeface="+mn-cs"/>
              </a:rPr>
              <a:t>ลักษณะทางพฤกษศาสตร์</a:t>
            </a:r>
            <a:endParaRPr lang="th-TH" sz="2400" dirty="0">
              <a:latin typeface="+mn-lt"/>
              <a:cs typeface="+mn-cs"/>
            </a:endParaRPr>
          </a:p>
        </p:txBody>
      </p:sp>
      <p:sp>
        <p:nvSpPr>
          <p:cNvPr id="49169" name="สี่เหลี่ยมผืนผ้า 7"/>
          <p:cNvSpPr>
            <a:spLocks noChangeArrowheads="1"/>
          </p:cNvSpPr>
          <p:nvPr/>
        </p:nvSpPr>
        <p:spPr bwMode="auto">
          <a:xfrm>
            <a:off x="0" y="3071813"/>
            <a:ext cx="4429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thaiDist"/>
            <a:r>
              <a:rPr lang="th-TH" sz="2000" b="1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thaiDist"/>
            <a:endParaRPr lang="th-TH" sz="2000" b="1">
              <a:latin typeface="TH SarabunPSK" pitchFamily="34" charset="-34"/>
              <a:cs typeface="TH SarabunPSK" pitchFamily="34" charset="-34"/>
            </a:endParaRPr>
          </a:p>
          <a:p>
            <a:pPr algn="thaiDist"/>
            <a:endParaRPr lang="th-TH" sz="2000" b="1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000" b="1">
                <a:latin typeface="TH SarabunPSK" pitchFamily="34" charset="-34"/>
                <a:cs typeface="TH SarabunPSK" pitchFamily="34" charset="-34"/>
              </a:rPr>
              <a:t>   </a:t>
            </a:r>
          </a:p>
        </p:txBody>
      </p:sp>
      <p:cxnSp>
        <p:nvCxnSpPr>
          <p:cNvPr id="28" name="ตัวเชื่อมต่อตรง 27"/>
          <p:cNvCxnSpPr/>
          <p:nvPr/>
        </p:nvCxnSpPr>
        <p:spPr>
          <a:xfrm flipV="1">
            <a:off x="1428750" y="2428868"/>
            <a:ext cx="6215084" cy="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ตัวเชื่อมต่อตรง 50"/>
          <p:cNvCxnSpPr/>
          <p:nvPr/>
        </p:nvCxnSpPr>
        <p:spPr>
          <a:xfrm rot="5400000">
            <a:off x="4321176" y="2463800"/>
            <a:ext cx="500062" cy="15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1286646" y="2570950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22"/>
          <p:cNvCxnSpPr/>
          <p:nvPr/>
        </p:nvCxnSpPr>
        <p:spPr>
          <a:xfrm rot="5400000">
            <a:off x="4429919" y="2570950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2"/>
          <p:cNvCxnSpPr/>
          <p:nvPr/>
        </p:nvCxnSpPr>
        <p:spPr>
          <a:xfrm rot="5400000">
            <a:off x="7501752" y="2570950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821707" y="3485725"/>
            <a:ext cx="792088" cy="400110"/>
          </a:xfrm>
          <a:prstGeom prst="rect">
            <a:avLst/>
          </a:prstGeom>
          <a:gradFill flip="none" rotWithShape="1">
            <a:gsLst>
              <a:gs pos="0">
                <a:srgbClr val="99FF99">
                  <a:shade val="30000"/>
                  <a:satMod val="115000"/>
                </a:srgbClr>
              </a:gs>
              <a:gs pos="50000">
                <a:srgbClr val="99FF99">
                  <a:shade val="67500"/>
                  <a:satMod val="115000"/>
                </a:srgbClr>
              </a:gs>
              <a:gs pos="100000">
                <a:srgbClr val="99FF99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ลำต้น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04377" y="6006005"/>
            <a:ext cx="792088" cy="400110"/>
          </a:xfrm>
          <a:prstGeom prst="rect">
            <a:avLst/>
          </a:prstGeom>
          <a:gradFill flip="none" rotWithShape="1">
            <a:gsLst>
              <a:gs pos="0">
                <a:srgbClr val="99FF99">
                  <a:shade val="30000"/>
                  <a:satMod val="115000"/>
                </a:srgbClr>
              </a:gs>
              <a:gs pos="50000">
                <a:srgbClr val="99FF99">
                  <a:shade val="67500"/>
                  <a:satMod val="115000"/>
                </a:srgbClr>
              </a:gs>
              <a:gs pos="100000">
                <a:srgbClr val="99FF99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ใบ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04377" y="5501949"/>
            <a:ext cx="792088" cy="400110"/>
          </a:xfrm>
          <a:prstGeom prst="rect">
            <a:avLst/>
          </a:prstGeom>
          <a:gradFill flip="none" rotWithShape="1">
            <a:gsLst>
              <a:gs pos="0">
                <a:srgbClr val="99FF99">
                  <a:shade val="30000"/>
                  <a:satMod val="115000"/>
                </a:srgbClr>
              </a:gs>
              <a:gs pos="50000">
                <a:srgbClr val="99FF99">
                  <a:shade val="67500"/>
                  <a:satMod val="115000"/>
                </a:srgbClr>
              </a:gs>
              <a:gs pos="100000">
                <a:srgbClr val="99FF99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ราก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21707" y="4997893"/>
            <a:ext cx="792088" cy="400110"/>
          </a:xfrm>
          <a:prstGeom prst="rect">
            <a:avLst/>
          </a:prstGeom>
          <a:gradFill flip="none" rotWithShape="1">
            <a:gsLst>
              <a:gs pos="0">
                <a:srgbClr val="99FF99">
                  <a:shade val="30000"/>
                  <a:satMod val="115000"/>
                </a:srgbClr>
              </a:gs>
              <a:gs pos="50000">
                <a:srgbClr val="99FF99">
                  <a:shade val="67500"/>
                  <a:satMod val="115000"/>
                </a:srgbClr>
              </a:gs>
              <a:gs pos="100000">
                <a:srgbClr val="99FF99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เมล็ด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04377" y="4493837"/>
            <a:ext cx="792088" cy="400110"/>
          </a:xfrm>
          <a:prstGeom prst="rect">
            <a:avLst/>
          </a:prstGeom>
          <a:gradFill flip="none" rotWithShape="1">
            <a:gsLst>
              <a:gs pos="0">
                <a:srgbClr val="99FF99">
                  <a:shade val="30000"/>
                  <a:satMod val="115000"/>
                </a:srgbClr>
              </a:gs>
              <a:gs pos="50000">
                <a:srgbClr val="99FF99">
                  <a:shade val="67500"/>
                  <a:satMod val="115000"/>
                </a:srgbClr>
              </a:gs>
              <a:gs pos="100000">
                <a:srgbClr val="99FF99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ผล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21707" y="4014328"/>
            <a:ext cx="792088" cy="400110"/>
          </a:xfrm>
          <a:prstGeom prst="rect">
            <a:avLst/>
          </a:prstGeom>
          <a:gradFill flip="none" rotWithShape="1">
            <a:gsLst>
              <a:gs pos="0">
                <a:srgbClr val="99FF99">
                  <a:shade val="30000"/>
                  <a:satMod val="115000"/>
                </a:srgbClr>
              </a:gs>
              <a:gs pos="50000">
                <a:srgbClr val="99FF99">
                  <a:shade val="67500"/>
                  <a:satMod val="115000"/>
                </a:srgbClr>
              </a:gs>
              <a:gs pos="100000">
                <a:srgbClr val="99FF99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ดอก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29005" y="3237840"/>
            <a:ext cx="0" cy="29682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4" idx="1"/>
          </p:cNvCxnSpPr>
          <p:nvPr/>
        </p:nvCxnSpPr>
        <p:spPr>
          <a:xfrm>
            <a:off x="1429005" y="3685780"/>
            <a:ext cx="3927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429005" y="4214383"/>
            <a:ext cx="3927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429005" y="4721950"/>
            <a:ext cx="3927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411675" y="5197948"/>
            <a:ext cx="3927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411675" y="5702004"/>
            <a:ext cx="3927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429005" y="6206060"/>
            <a:ext cx="3927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44695" y="3500438"/>
            <a:ext cx="2221866" cy="400110"/>
          </a:xfrm>
          <a:prstGeom prst="rect">
            <a:avLst/>
          </a:prstGeom>
          <a:gradFill flip="none" rotWithShape="1">
            <a:gsLst>
              <a:gs pos="0">
                <a:srgbClr val="CC99FF">
                  <a:shade val="30000"/>
                  <a:satMod val="11500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โดยการใช้เมล็ด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50522" y="4014328"/>
            <a:ext cx="2221866" cy="400110"/>
          </a:xfrm>
          <a:prstGeom prst="rect">
            <a:avLst/>
          </a:prstGeom>
          <a:gradFill flip="none" rotWithShape="1">
            <a:gsLst>
              <a:gs pos="0">
                <a:srgbClr val="CC99FF">
                  <a:shade val="30000"/>
                  <a:satMod val="11500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โดยการ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ใช้หน่อ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81245" y="4521547"/>
            <a:ext cx="1301728" cy="400110"/>
          </a:xfrm>
          <a:prstGeom prst="rect">
            <a:avLst/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หน่ออ่อน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74843" y="4994888"/>
            <a:ext cx="1301728" cy="400110"/>
          </a:xfrm>
          <a:prstGeom prst="rect">
            <a:avLst/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หน่อใบแคบ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74843" y="5466245"/>
            <a:ext cx="1301728" cy="400110"/>
          </a:xfrm>
          <a:prstGeom prst="rect">
            <a:avLst/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หน่อใบกว้าง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61107" y="5943624"/>
            <a:ext cx="2221866" cy="400110"/>
          </a:xfrm>
          <a:prstGeom prst="rect">
            <a:avLst/>
          </a:prstGeom>
          <a:gradFill flip="none" rotWithShape="1">
            <a:gsLst>
              <a:gs pos="0">
                <a:srgbClr val="CC99FF">
                  <a:shade val="30000"/>
                  <a:satMod val="11500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โดย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การเพาะเลี้ยงเนื้อเยื่อ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3368405" y="3237840"/>
            <a:ext cx="0" cy="29682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368405" y="3665469"/>
            <a:ext cx="3927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372543" y="4214383"/>
            <a:ext cx="3927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372543" y="6206060"/>
            <a:ext cx="3927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288543" y="4721950"/>
            <a:ext cx="3927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312231" y="5194943"/>
            <a:ext cx="3927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298376" y="5638079"/>
            <a:ext cx="3927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88543" y="4409643"/>
            <a:ext cx="0" cy="12422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965157" y="3286124"/>
            <a:ext cx="1927322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การบริโภค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965156" y="3671832"/>
            <a:ext cx="1927323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พธีกรรมต่าง ๆ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6572455" y="3500438"/>
            <a:ext cx="3927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564001" y="3857628"/>
            <a:ext cx="3927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6246662" y="3532025"/>
            <a:ext cx="642943" cy="82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66" name="ตาราง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558491"/>
              </p:ext>
            </p:extLst>
          </p:nvPr>
        </p:nvGraphicFramePr>
        <p:xfrm>
          <a:off x="7000892" y="4071942"/>
          <a:ext cx="1333520" cy="259588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333520"/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พิธีทางศาสนา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พิธีตั้งขันข้าว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พิธีแต่งงาน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พิธีทำขวัญเด็ก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ในการปลูกบ้าน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ในงานศพ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ชีวิตประจำวัน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8" name="Straight Connector 15"/>
          <p:cNvCxnSpPr/>
          <p:nvPr/>
        </p:nvCxnSpPr>
        <p:spPr>
          <a:xfrm rot="5400000">
            <a:off x="7501751" y="5285595"/>
            <a:ext cx="2428893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0"/>
          <p:cNvCxnSpPr/>
          <p:nvPr/>
        </p:nvCxnSpPr>
        <p:spPr>
          <a:xfrm>
            <a:off x="8302794" y="4286256"/>
            <a:ext cx="3927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60"/>
          <p:cNvCxnSpPr/>
          <p:nvPr/>
        </p:nvCxnSpPr>
        <p:spPr>
          <a:xfrm>
            <a:off x="8300631" y="4643446"/>
            <a:ext cx="3927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60"/>
          <p:cNvCxnSpPr/>
          <p:nvPr/>
        </p:nvCxnSpPr>
        <p:spPr>
          <a:xfrm>
            <a:off x="8316649" y="5000636"/>
            <a:ext cx="3927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60"/>
          <p:cNvCxnSpPr/>
          <p:nvPr/>
        </p:nvCxnSpPr>
        <p:spPr>
          <a:xfrm>
            <a:off x="8286776" y="5357826"/>
            <a:ext cx="3927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60"/>
          <p:cNvCxnSpPr/>
          <p:nvPr/>
        </p:nvCxnSpPr>
        <p:spPr>
          <a:xfrm>
            <a:off x="8286776" y="5772599"/>
            <a:ext cx="3927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60"/>
          <p:cNvCxnSpPr/>
          <p:nvPr/>
        </p:nvCxnSpPr>
        <p:spPr>
          <a:xfrm>
            <a:off x="8322702" y="6143644"/>
            <a:ext cx="3927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60"/>
          <p:cNvCxnSpPr/>
          <p:nvPr/>
        </p:nvCxnSpPr>
        <p:spPr>
          <a:xfrm>
            <a:off x="8314486" y="6486979"/>
            <a:ext cx="3927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1564" y="214290"/>
            <a:ext cx="8204892" cy="907504"/>
          </a:xfrm>
          <a:prstGeom prst="rect">
            <a:avLst/>
          </a:prstGeom>
          <a:solidFill>
            <a:srgbClr val="993366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b"/>
          <a:lstStyle/>
          <a:p>
            <a:pPr algn="ctr" fontAlgn="auto">
              <a:lnSpc>
                <a:spcPts val="5800"/>
              </a:lnSpc>
              <a:spcAft>
                <a:spcPts val="0"/>
              </a:spcAft>
              <a:defRPr/>
            </a:pP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+mj-ea"/>
                <a:cs typeface="TH SarabunPSK" pitchFamily="34" charset="-34"/>
              </a:rPr>
              <a:t>เชื้อเพลิง</a:t>
            </a:r>
            <a:endParaRPr lang="th-TH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57224" y="1762772"/>
            <a:ext cx="35719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เชื้อเพลิงธรรมชาติ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357818" y="1762772"/>
            <a:ext cx="3143272" cy="523220"/>
          </a:xfrm>
          <a:prstGeom prst="rect">
            <a:avLst/>
          </a:prstGeom>
          <a:solidFill>
            <a:srgbClr val="FF7C8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เชื้อเพลิงสังเคราะห์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714347" y="3714752"/>
            <a:ext cx="1928826" cy="492443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น้ำมัน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ปิโตรเลียม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714347" y="4286256"/>
            <a:ext cx="1928826" cy="492443"/>
          </a:xfrm>
          <a:prstGeom prst="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ก๊าซธรรมชาติ 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14348" y="4843905"/>
            <a:ext cx="1928825" cy="492443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นิวเคลียร์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929322" y="2643182"/>
            <a:ext cx="2143140" cy="492443"/>
          </a:xfrm>
          <a:prstGeom prst="rect">
            <a:avLst/>
          </a:prstGeom>
          <a:solidFill>
            <a:srgbClr val="99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ถ่าน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ไม้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5929322" y="4365317"/>
            <a:ext cx="2143140" cy="4924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ถ่านหิน 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929322" y="3793813"/>
            <a:ext cx="2143140" cy="4924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ถ่านโค้ก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5929322" y="3222309"/>
            <a:ext cx="2143140" cy="49244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ถ่าน</a:t>
            </a:r>
            <a:r>
              <a:rPr lang="th-TH" sz="2600" b="1" dirty="0" err="1" smtClean="0">
                <a:latin typeface="TH SarabunPSK" pitchFamily="34" charset="-34"/>
                <a:cs typeface="TH SarabunPSK" pitchFamily="34" charset="-34"/>
              </a:rPr>
              <a:t>พีท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9" name="ตัวเชื่อมต่อตรง 18"/>
          <p:cNvCxnSpPr/>
          <p:nvPr/>
        </p:nvCxnSpPr>
        <p:spPr>
          <a:xfrm rot="16200000" flipH="1">
            <a:off x="-428661" y="4286255"/>
            <a:ext cx="157163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>
            <a:off x="357951" y="3929066"/>
            <a:ext cx="357187" cy="158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>
            <a:off x="357158" y="4500570"/>
            <a:ext cx="357187" cy="158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>
            <a:off x="357158" y="5072074"/>
            <a:ext cx="357187" cy="158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ตัวเชื่อมต่อตรง 26"/>
          <p:cNvCxnSpPr/>
          <p:nvPr/>
        </p:nvCxnSpPr>
        <p:spPr>
          <a:xfrm rot="5400000">
            <a:off x="6714346" y="3999710"/>
            <a:ext cx="3429024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ตัวเชื่อมต่อตรง 34"/>
          <p:cNvCxnSpPr/>
          <p:nvPr/>
        </p:nvCxnSpPr>
        <p:spPr>
          <a:xfrm>
            <a:off x="8072465" y="3500438"/>
            <a:ext cx="357187" cy="1588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4282" y="3007995"/>
            <a:ext cx="264317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เชื้อเพลิงซากดึกดำบรรพ์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00364" y="3007995"/>
            <a:ext cx="26432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เชื้อเพลิงจาก</a:t>
            </a: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ชีว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มวล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7" name="สี่เหลี่ยมผืนผ้า 46"/>
          <p:cNvSpPr/>
          <p:nvPr/>
        </p:nvSpPr>
        <p:spPr>
          <a:xfrm>
            <a:off x="5929322" y="4936821"/>
            <a:ext cx="2143140" cy="492443"/>
          </a:xfrm>
          <a:prstGeom prst="rect">
            <a:avLst/>
          </a:prstGeom>
          <a:solidFill>
            <a:srgbClr val="FF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ถ่านหินอัดก้อนไร้ควัน 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8" name="สี่เหลี่ยมผืนผ้า 47"/>
          <p:cNvSpPr/>
          <p:nvPr/>
        </p:nvSpPr>
        <p:spPr>
          <a:xfrm>
            <a:off x="5929322" y="5500702"/>
            <a:ext cx="2143140" cy="492443"/>
          </a:xfrm>
          <a:prstGeom prst="rect">
            <a:avLst/>
          </a:prstGeom>
          <a:solidFill>
            <a:srgbClr val="66CC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ถ่านแกลบ ฯลฯ 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51" name="ตัวเชื่อมต่อตรง 50"/>
          <p:cNvCxnSpPr/>
          <p:nvPr/>
        </p:nvCxnSpPr>
        <p:spPr>
          <a:xfrm>
            <a:off x="8072462" y="2857496"/>
            <a:ext cx="357187" cy="1588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ตัวเชื่อมต่อตรง 51"/>
          <p:cNvCxnSpPr/>
          <p:nvPr/>
        </p:nvCxnSpPr>
        <p:spPr>
          <a:xfrm>
            <a:off x="8072462" y="4000504"/>
            <a:ext cx="357187" cy="1588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ตัวเชื่อมต่อตรง 52"/>
          <p:cNvCxnSpPr/>
          <p:nvPr/>
        </p:nvCxnSpPr>
        <p:spPr>
          <a:xfrm>
            <a:off x="8072462" y="4572008"/>
            <a:ext cx="357187" cy="1588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ตัวเชื่อมต่อตรง 53"/>
          <p:cNvCxnSpPr/>
          <p:nvPr/>
        </p:nvCxnSpPr>
        <p:spPr>
          <a:xfrm>
            <a:off x="8072465" y="5143512"/>
            <a:ext cx="357187" cy="1588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ตัวเชื่อมต่อตรง 54"/>
          <p:cNvCxnSpPr/>
          <p:nvPr/>
        </p:nvCxnSpPr>
        <p:spPr>
          <a:xfrm>
            <a:off x="8072462" y="5715016"/>
            <a:ext cx="357187" cy="1588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ตัวเชื่อมต่อตรง 56"/>
          <p:cNvCxnSpPr/>
          <p:nvPr/>
        </p:nvCxnSpPr>
        <p:spPr>
          <a:xfrm>
            <a:off x="2143108" y="1357298"/>
            <a:ext cx="514353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ตัวเชื่อมต่อตรง 61"/>
          <p:cNvCxnSpPr/>
          <p:nvPr/>
        </p:nvCxnSpPr>
        <p:spPr>
          <a:xfrm rot="5400000">
            <a:off x="4393405" y="1250141"/>
            <a:ext cx="21431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ลูกศรเชื่อมต่อแบบตรง 66"/>
          <p:cNvCxnSpPr/>
          <p:nvPr/>
        </p:nvCxnSpPr>
        <p:spPr>
          <a:xfrm rot="5400000">
            <a:off x="1965307" y="1535893"/>
            <a:ext cx="35719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ลูกศรเชื่อมต่อแบบตรง 67"/>
          <p:cNvCxnSpPr/>
          <p:nvPr/>
        </p:nvCxnSpPr>
        <p:spPr>
          <a:xfrm rot="5400000">
            <a:off x="7107255" y="1535099"/>
            <a:ext cx="35719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ตัวเชื่อมต่อตรง 70"/>
          <p:cNvCxnSpPr/>
          <p:nvPr/>
        </p:nvCxnSpPr>
        <p:spPr>
          <a:xfrm>
            <a:off x="857224" y="2556301"/>
            <a:ext cx="35719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ตัวเชื่อมต่อตรง 72"/>
          <p:cNvCxnSpPr/>
          <p:nvPr/>
        </p:nvCxnSpPr>
        <p:spPr>
          <a:xfrm rot="5400000">
            <a:off x="2536811" y="2420065"/>
            <a:ext cx="21431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ลูกศรเชื่อมต่อแบบตรง 73"/>
          <p:cNvCxnSpPr/>
          <p:nvPr/>
        </p:nvCxnSpPr>
        <p:spPr>
          <a:xfrm rot="5400000">
            <a:off x="679423" y="2749545"/>
            <a:ext cx="35719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ลูกศรเชื่อมต่อแบบตรง 74"/>
          <p:cNvCxnSpPr/>
          <p:nvPr/>
        </p:nvCxnSpPr>
        <p:spPr>
          <a:xfrm rot="5400000">
            <a:off x="4249735" y="2749545"/>
            <a:ext cx="35719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8913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เชื้อเพลิงอัดแท่ง</a:t>
            </a:r>
            <a:endParaRPr lang="th-TH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18215" y="3286124"/>
            <a:ext cx="2500330" cy="1077218"/>
          </a:xfrm>
          <a:prstGeom prst="rect">
            <a:avLst/>
          </a:prstGeom>
          <a:solidFill>
            <a:srgbClr val="FF5050">
              <a:alpha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วัตถุดิบที่นำมาทำ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เชื้อเพลิงอัดแท่ง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947239" y="2057823"/>
            <a:ext cx="4643470" cy="954107"/>
          </a:xfrm>
          <a:prstGeom prst="rect">
            <a:avLst/>
          </a:prstGeom>
          <a:solidFill>
            <a:srgbClr val="CC99FF">
              <a:alpha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เศษพืช หรือวัสดุเหลือทิ้งทางการเกษตร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Crop Residues)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947239" y="3129393"/>
            <a:ext cx="4643470" cy="523220"/>
          </a:xfrm>
          <a:prstGeom prst="rect">
            <a:avLst/>
          </a:prstGeom>
          <a:solidFill>
            <a:srgbClr val="99FFCC">
              <a:alpha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วัชพืช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Weeds)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947239" y="3772335"/>
            <a:ext cx="4643470" cy="954107"/>
          </a:xfrm>
          <a:prstGeom prst="rect">
            <a:avLst/>
          </a:prstGeom>
          <a:solidFill>
            <a:srgbClr val="99FF99">
              <a:alpha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สิ่งที่เหลือทิ้งหรือกากจากโรงงานอุตสาหกรรม 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Industrial Waste)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947239" y="4843905"/>
            <a:ext cx="4643470" cy="954107"/>
          </a:xfrm>
          <a:prstGeom prst="rect">
            <a:avLst/>
          </a:prstGeom>
          <a:solidFill>
            <a:srgbClr val="FFCC66">
              <a:alpha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ขยะมูลฝอย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Municipal Waste)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2" name="ตัวเชื่อมต่อตรง 11"/>
          <p:cNvCxnSpPr/>
          <p:nvPr/>
        </p:nvCxnSpPr>
        <p:spPr>
          <a:xfrm rot="5400000">
            <a:off x="2018413" y="3915211"/>
            <a:ext cx="285752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/>
          <p:cNvCxnSpPr/>
          <p:nvPr/>
        </p:nvCxnSpPr>
        <p:spPr>
          <a:xfrm>
            <a:off x="3447173" y="2486451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/>
          <p:cNvCxnSpPr/>
          <p:nvPr/>
        </p:nvCxnSpPr>
        <p:spPr>
          <a:xfrm>
            <a:off x="3447173" y="3415145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/>
          <p:cNvCxnSpPr/>
          <p:nvPr/>
        </p:nvCxnSpPr>
        <p:spPr>
          <a:xfrm>
            <a:off x="3447173" y="4272401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ลูกศรเชื่อมต่อแบบตรง 17"/>
          <p:cNvCxnSpPr/>
          <p:nvPr/>
        </p:nvCxnSpPr>
        <p:spPr>
          <a:xfrm>
            <a:off x="3447173" y="5343971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ตัวเชื่อมต่อตรง 25"/>
          <p:cNvCxnSpPr/>
          <p:nvPr/>
        </p:nvCxnSpPr>
        <p:spPr>
          <a:xfrm>
            <a:off x="3018545" y="3857628"/>
            <a:ext cx="428628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189906"/>
            <a:ext cx="7358114" cy="648072"/>
          </a:xfr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กรอบแนวความคิดใหม่</a:t>
            </a:r>
            <a:endPara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 Box 72"/>
          <p:cNvSpPr txBox="1">
            <a:spLocks/>
          </p:cNvSpPr>
          <p:nvPr/>
        </p:nvSpPr>
        <p:spPr>
          <a:xfrm>
            <a:off x="1000100" y="1586431"/>
            <a:ext cx="1957908" cy="3571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prstClr val="black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Ctr="1"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1800" b="1" dirty="0">
                <a:latin typeface="TH SarabunPSK" pitchFamily="34" charset="-34"/>
                <a:ea typeface="Calibri"/>
                <a:cs typeface="TH SarabunPSK" pitchFamily="34" charset="-34"/>
              </a:rPr>
              <a:t>น้ำนมดิบ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en-US" sz="18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8" name="Text Box 73"/>
          <p:cNvSpPr txBox="1">
            <a:spLocks/>
          </p:cNvSpPr>
          <p:nvPr/>
        </p:nvSpPr>
        <p:spPr>
          <a:xfrm>
            <a:off x="3357554" y="1571612"/>
            <a:ext cx="2643206" cy="372010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1800" b="1" dirty="0">
                <a:latin typeface="TH SarabunPSK" pitchFamily="34" charset="-34"/>
                <a:ea typeface="Calibri"/>
                <a:cs typeface="TH SarabunPSK" pitchFamily="34" charset="-34"/>
              </a:rPr>
              <a:t>กระบวนการผลิตนม</a:t>
            </a:r>
            <a:br>
              <a:rPr lang="th-TH" sz="1800" b="1" dirty="0">
                <a:latin typeface="TH SarabunPSK" pitchFamily="34" charset="-34"/>
                <a:ea typeface="Calibri"/>
                <a:cs typeface="TH SarabunPSK" pitchFamily="34" charset="-34"/>
              </a:rPr>
            </a:br>
            <a:endParaRPr lang="en-US" sz="18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9" name="Text Box 69"/>
          <p:cNvSpPr txBox="1">
            <a:spLocks/>
          </p:cNvSpPr>
          <p:nvPr/>
        </p:nvSpPr>
        <p:spPr>
          <a:xfrm>
            <a:off x="6357950" y="1514993"/>
            <a:ext cx="1957908" cy="370869"/>
          </a:xfrm>
          <a:prstGeom prst="rect">
            <a:avLst/>
          </a:prstGeom>
          <a:solidFill>
            <a:srgbClr val="CCFF99"/>
          </a:solidFill>
          <a:ln w="6350">
            <a:solidFill>
              <a:prstClr val="black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1800" b="1" dirty="0">
                <a:latin typeface="TH SarabunPSK" pitchFamily="34" charset="-34"/>
                <a:ea typeface="Calibri"/>
                <a:cs typeface="TH SarabunPSK" pitchFamily="34" charset="-34"/>
              </a:rPr>
              <a:t>ผลิตภัณฑ์นม</a:t>
            </a:r>
            <a:endParaRPr lang="en-US" sz="18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10" name="Text Box 75"/>
          <p:cNvSpPr txBox="1">
            <a:spLocks/>
          </p:cNvSpPr>
          <p:nvPr/>
        </p:nvSpPr>
        <p:spPr>
          <a:xfrm>
            <a:off x="3357554" y="2291691"/>
            <a:ext cx="2643206" cy="366310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1800" b="1" dirty="0">
                <a:latin typeface="TH SarabunPSK" pitchFamily="34" charset="-34"/>
                <a:ea typeface="Calibri"/>
                <a:cs typeface="TH SarabunPSK" pitchFamily="34" charset="-34"/>
              </a:rPr>
              <a:t>น้ำเสีย</a:t>
            </a:r>
            <a:endParaRPr lang="en-US" sz="18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11" name="Text Box 79"/>
          <p:cNvSpPr txBox="1">
            <a:spLocks/>
          </p:cNvSpPr>
          <p:nvPr/>
        </p:nvSpPr>
        <p:spPr>
          <a:xfrm>
            <a:off x="3357554" y="3586695"/>
            <a:ext cx="2643206" cy="357190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1800" b="1" dirty="0">
                <a:latin typeface="TH SarabunPSK" pitchFamily="34" charset="-34"/>
                <a:ea typeface="Calibri"/>
                <a:cs typeface="TH SarabunPSK" pitchFamily="34" charset="-34"/>
              </a:rPr>
              <a:t>กากตะกอนของเสีย</a:t>
            </a:r>
            <a:endParaRPr lang="en-US" sz="18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12" name="Text Box 77"/>
          <p:cNvSpPr txBox="1">
            <a:spLocks/>
          </p:cNvSpPr>
          <p:nvPr/>
        </p:nvSpPr>
        <p:spPr>
          <a:xfrm>
            <a:off x="3357554" y="2943753"/>
            <a:ext cx="2643206" cy="357190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1800" b="1" dirty="0">
                <a:latin typeface="TH SarabunPSK" pitchFamily="34" charset="-34"/>
                <a:ea typeface="Calibri"/>
                <a:cs typeface="TH SarabunPSK" pitchFamily="34" charset="-34"/>
              </a:rPr>
              <a:t>กระบวนการบำบัดน้ำเสีย</a:t>
            </a:r>
            <a:endParaRPr lang="en-US" sz="18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17" name="Text Box 27"/>
          <p:cNvSpPr txBox="1">
            <a:spLocks/>
          </p:cNvSpPr>
          <p:nvPr/>
        </p:nvSpPr>
        <p:spPr>
          <a:xfrm>
            <a:off x="2771800" y="4229637"/>
            <a:ext cx="3800464" cy="714380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latin typeface="TH SarabunPSK" pitchFamily="34" charset="-34"/>
                <a:ea typeface="Calibri"/>
                <a:cs typeface="TH SarabunPSK" pitchFamily="34" charset="-34"/>
              </a:rPr>
              <a:t>อัตราส่วนกาก</a:t>
            </a:r>
            <a:r>
              <a:rPr lang="th-TH" sz="1800" b="1" dirty="0" smtClean="0">
                <a:latin typeface="TH SarabunPSK" pitchFamily="34" charset="-34"/>
                <a:ea typeface="Calibri"/>
                <a:cs typeface="TH SarabunPSK" pitchFamily="34" charset="-34"/>
              </a:rPr>
              <a:t>ตะกอน (</a:t>
            </a:r>
            <a:r>
              <a:rPr lang="th-TH" sz="1800" dirty="0"/>
              <a:t>%</a:t>
            </a:r>
            <a:r>
              <a:rPr lang="th-TH" sz="1800" b="1" dirty="0" smtClean="0">
                <a:latin typeface="TH SarabunPSK" pitchFamily="34" charset="-34"/>
                <a:ea typeface="Calibri"/>
                <a:cs typeface="TH SarabunPSK" pitchFamily="34" charset="-34"/>
              </a:rPr>
              <a:t>) ต่อ</a:t>
            </a:r>
            <a:r>
              <a:rPr lang="th-TH" sz="1800" b="1" dirty="0">
                <a:latin typeface="TH SarabunPSK" pitchFamily="34" charset="-34"/>
                <a:ea typeface="Calibri"/>
                <a:cs typeface="TH SarabunPSK" pitchFamily="34" charset="-34"/>
              </a:rPr>
              <a:t>เปลือกกล้วย</a:t>
            </a:r>
            <a:r>
              <a:rPr lang="th-TH" sz="1800" b="1" dirty="0" smtClean="0">
                <a:latin typeface="TH SarabunPSK" pitchFamily="34" charset="-34"/>
                <a:ea typeface="Calibri"/>
                <a:cs typeface="TH SarabunPSK" pitchFamily="34" charset="-34"/>
              </a:rPr>
              <a:t>น้ำว้า (</a:t>
            </a:r>
            <a:r>
              <a:rPr lang="th-TH" sz="1800" dirty="0"/>
              <a:t>%</a:t>
            </a:r>
            <a:r>
              <a:rPr lang="th-TH" sz="1800" b="1" dirty="0" smtClean="0">
                <a:latin typeface="TH SarabunPSK" pitchFamily="34" charset="-34"/>
                <a:ea typeface="Calibri"/>
                <a:cs typeface="TH SarabunPSK" pitchFamily="34" charset="-34"/>
              </a:rPr>
              <a:t>)</a:t>
            </a:r>
            <a:endParaRPr lang="en-US" sz="18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latin typeface="TH SarabunPSK" pitchFamily="34" charset="-34"/>
                <a:ea typeface="Calibri"/>
                <a:cs typeface="TH SarabunPSK" pitchFamily="34" charset="-34"/>
              </a:rPr>
              <a:t>95 : 5</a:t>
            </a:r>
            <a:r>
              <a:rPr lang="en-US" sz="1800" b="1" dirty="0">
                <a:latin typeface="TH SarabunPSK" pitchFamily="34" charset="-34"/>
                <a:ea typeface="Calibri"/>
                <a:cs typeface="TH SarabunPSK" pitchFamily="34" charset="-34"/>
              </a:rPr>
              <a:t>, 75 : 25, </a:t>
            </a:r>
            <a:r>
              <a:rPr lang="en-US" sz="1800" b="1" dirty="0" smtClean="0">
                <a:latin typeface="TH SarabunPSK" pitchFamily="34" charset="-34"/>
                <a:ea typeface="Calibri"/>
                <a:cs typeface="TH SarabunPSK" pitchFamily="34" charset="-34"/>
              </a:rPr>
              <a:t>50 : 50, </a:t>
            </a:r>
            <a:r>
              <a:rPr lang="en-US" sz="1800" b="1" dirty="0">
                <a:latin typeface="TH SarabunPSK" pitchFamily="34" charset="-34"/>
                <a:ea typeface="Calibri"/>
                <a:cs typeface="TH SarabunPSK" pitchFamily="34" charset="-34"/>
              </a:rPr>
              <a:t>25 : </a:t>
            </a:r>
            <a:r>
              <a:rPr lang="en-US" sz="1800" b="1" dirty="0" smtClean="0">
                <a:latin typeface="TH SarabunPSK" pitchFamily="34" charset="-34"/>
                <a:ea typeface="Calibri"/>
                <a:cs typeface="TH SarabunPSK" pitchFamily="34" charset="-34"/>
              </a:rPr>
              <a:t>75</a:t>
            </a:r>
            <a:r>
              <a:rPr lang="en-US" sz="1800" b="1" dirty="0">
                <a:latin typeface="TH SarabunPSK" pitchFamily="34" charset="-34"/>
                <a:ea typeface="Calibri"/>
                <a:cs typeface="TH SarabunPSK" pitchFamily="34" charset="-34"/>
              </a:rPr>
              <a:t>,</a:t>
            </a:r>
            <a:r>
              <a:rPr lang="en-US" sz="1800" b="1" dirty="0" smtClean="0">
                <a:latin typeface="TH SarabunPSK" pitchFamily="34" charset="-34"/>
                <a:ea typeface="Calibri"/>
                <a:cs typeface="TH SarabunPSK" pitchFamily="34" charset="-34"/>
              </a:rPr>
              <a:t> 5 : 95 </a:t>
            </a:r>
            <a:r>
              <a:rPr lang="th-TH" sz="1800" b="1" dirty="0" smtClean="0">
                <a:latin typeface="TH SarabunPSK" pitchFamily="34" charset="-34"/>
                <a:ea typeface="Calibri"/>
                <a:cs typeface="TH SarabunPSK" pitchFamily="34" charset="-34"/>
              </a:rPr>
              <a:t>โดยน้ำหนัก</a:t>
            </a:r>
            <a:endParaRPr lang="en-US" sz="18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en-US" sz="18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endParaRPr lang="en-US" sz="18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1800" b="1" dirty="0">
                <a:latin typeface="TH SarabunPSK"/>
                <a:ea typeface="Calibri"/>
                <a:cs typeface="Cordia New"/>
              </a:rPr>
              <a:t> </a:t>
            </a:r>
            <a:endParaRPr lang="en-US" sz="1800" b="1" dirty="0">
              <a:ea typeface="Calibri"/>
              <a:cs typeface="Cordia New"/>
            </a:endParaRPr>
          </a:p>
        </p:txBody>
      </p:sp>
      <p:sp>
        <p:nvSpPr>
          <p:cNvPr id="18" name="Text Box 26"/>
          <p:cNvSpPr txBox="1">
            <a:spLocks/>
          </p:cNvSpPr>
          <p:nvPr/>
        </p:nvSpPr>
        <p:spPr>
          <a:xfrm>
            <a:off x="2771800" y="5229768"/>
            <a:ext cx="3800464" cy="913875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latin typeface="TH SarabunPSK" pitchFamily="34" charset="-34"/>
                <a:ea typeface="Calibri"/>
                <a:cs typeface="TH SarabunPSK" pitchFamily="34" charset="-34"/>
              </a:rPr>
              <a:t>เปรียบเทียบผลการศึกษา</a:t>
            </a:r>
            <a:endParaRPr lang="en-US" sz="18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latin typeface="TH SarabunPSK" pitchFamily="34" charset="-34"/>
                <a:ea typeface="Calibri"/>
                <a:cs typeface="TH SarabunPSK" pitchFamily="34" charset="-34"/>
              </a:rPr>
              <a:t>ในแต่ละอัตราส่วนของเชื้อเพลิงอัด</a:t>
            </a:r>
            <a:r>
              <a:rPr lang="th-TH" sz="1800" b="1" dirty="0" smtClean="0">
                <a:latin typeface="TH SarabunPSK" pitchFamily="34" charset="-34"/>
                <a:ea typeface="Calibri"/>
                <a:cs typeface="TH SarabunPSK" pitchFamily="34" charset="-34"/>
              </a:rPr>
              <a:t>แท่ง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 smtClean="0">
                <a:latin typeface="TH SarabunPSK" pitchFamily="34" charset="-34"/>
                <a:ea typeface="Calibri"/>
                <a:cs typeface="TH SarabunPSK" pitchFamily="34" charset="-34"/>
              </a:rPr>
              <a:t>เพื่อหาอัตราส่วนที่เหมาะสม</a:t>
            </a:r>
            <a:endParaRPr lang="en-US" sz="18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19" name="Text Box 25"/>
          <p:cNvSpPr txBox="1">
            <a:spLocks/>
          </p:cNvSpPr>
          <p:nvPr/>
        </p:nvSpPr>
        <p:spPr>
          <a:xfrm>
            <a:off x="6906784" y="4732193"/>
            <a:ext cx="2090812" cy="1554327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dirty="0">
                <a:latin typeface="TH SarabunPSK" pitchFamily="34" charset="-34"/>
                <a:ea typeface="Calibri"/>
                <a:cs typeface="TH SarabunPSK" pitchFamily="34" charset="-34"/>
              </a:rPr>
              <a:t>วิเคราะห์คุณสมบัติด้านเชื้อเพลิง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600" b="1" dirty="0">
                <a:latin typeface="TH SarabunPSK" pitchFamily="34" charset="-34"/>
                <a:ea typeface="Calibri"/>
                <a:cs typeface="TH SarabunPSK" pitchFamily="34" charset="-34"/>
              </a:rPr>
              <a:t>ปริมาณความชื้น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600" b="1" dirty="0">
                <a:latin typeface="TH SarabunPSK" pitchFamily="34" charset="-34"/>
                <a:ea typeface="Calibri"/>
                <a:cs typeface="TH SarabunPSK" pitchFamily="34" charset="-34"/>
              </a:rPr>
              <a:t>ปริมาณเถ้า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600" b="1" dirty="0">
                <a:latin typeface="TH SarabunPSK" pitchFamily="34" charset="-34"/>
                <a:ea typeface="Calibri"/>
                <a:cs typeface="TH SarabunPSK" pitchFamily="34" charset="-34"/>
              </a:rPr>
              <a:t>ปริมาณสารระเหย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1600" b="1" dirty="0">
                <a:latin typeface="TH SarabunPSK" pitchFamily="34" charset="-34"/>
                <a:ea typeface="Calibri"/>
                <a:cs typeface="TH SarabunPSK" pitchFamily="34" charset="-34"/>
              </a:rPr>
              <a:t>ปริมาณคาร์บอนคงตัว </a:t>
            </a:r>
            <a:endParaRPr lang="en-US" sz="16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latin typeface="TH SarabunPSK" pitchFamily="34" charset="-34"/>
                <a:ea typeface="Calibri"/>
                <a:cs typeface="TH SarabunPSK" pitchFamily="34" charset="-34"/>
              </a:rPr>
              <a:t> </a:t>
            </a:r>
            <a:r>
              <a:rPr lang="th-TH" sz="1600" b="1" dirty="0">
                <a:latin typeface="TH SarabunPSK" pitchFamily="34" charset="-34"/>
                <a:ea typeface="Calibri"/>
                <a:cs typeface="TH SarabunPSK" pitchFamily="34" charset="-34"/>
              </a:rPr>
              <a:t>ค่าความร้อน </a:t>
            </a:r>
            <a:endParaRPr lang="en-US" sz="16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20" name="Text Box 24"/>
          <p:cNvSpPr txBox="1">
            <a:spLocks/>
          </p:cNvSpPr>
          <p:nvPr/>
        </p:nvSpPr>
        <p:spPr>
          <a:xfrm>
            <a:off x="2783887" y="6397360"/>
            <a:ext cx="3800464" cy="362186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th-TH" sz="1800" b="1" dirty="0">
                <a:ea typeface="Calibri"/>
                <a:cs typeface="TH SarabunPSK"/>
              </a:rPr>
              <a:t>เชื้อเพลิงอัดแท่ง</a:t>
            </a:r>
            <a:endParaRPr lang="en-US" sz="1800" b="1" dirty="0">
              <a:ea typeface="Calibri"/>
              <a:cs typeface="Cordia New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71538" y="804994"/>
            <a:ext cx="7358114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บริษัท ฟรีสแลนด์คัมพิน่า เฟรช (ประเทศไทย) จำกัด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4572794" y="2086769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4572794" y="2799556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4572794" y="3428206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4572794" y="4085431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4572794" y="5085556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>
            <a:off x="4572795" y="6285725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000375" y="1714500"/>
            <a:ext cx="35718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000750" y="1728788"/>
            <a:ext cx="357188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561773" y="5514975"/>
            <a:ext cx="35718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>
            <a:off x="4572794" y="1427956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214414" y="3500438"/>
            <a:ext cx="2157404" cy="1323439"/>
          </a:xfrm>
          <a:prstGeom prst="rect">
            <a:avLst/>
          </a:prstGeom>
          <a:gradFill flip="none" rotWithShape="1">
            <a:gsLst>
              <a:gs pos="0">
                <a:srgbClr val="CC99FF">
                  <a:shade val="30000"/>
                  <a:satMod val="11500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ประสาน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Binder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572000" y="2053497"/>
            <a:ext cx="3643338" cy="954107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ตัวประสานที่สามารถเผาไหม้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ได้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Combustible binder)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572000" y="4839579"/>
            <a:ext cx="3643338" cy="954107"/>
          </a:xfrm>
          <a:prstGeom prst="rect">
            <a:avLst/>
          </a:prstGeom>
          <a:solidFill>
            <a:srgbClr val="FF66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ตัวประสานที่เผาไหม้ไม่ได้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(Non - Combustible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binder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2235" name="TextBox 12"/>
          <p:cNvSpPr txBox="1">
            <a:spLocks noChangeArrowheads="1"/>
          </p:cNvSpPr>
          <p:nvPr/>
        </p:nvSpPr>
        <p:spPr bwMode="auto">
          <a:xfrm>
            <a:off x="5357813" y="3714750"/>
            <a:ext cx="1285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cs typeface="Browallia New" pitchFamily="34" charset="-34"/>
            </a:endParaRPr>
          </a:p>
        </p:txBody>
      </p:sp>
      <p:cxnSp>
        <p:nvCxnSpPr>
          <p:cNvPr id="16" name="ตัวเชื่อมต่อตรง 15"/>
          <p:cNvCxnSpPr/>
          <p:nvPr/>
        </p:nvCxnSpPr>
        <p:spPr>
          <a:xfrm rot="5400000" flipH="1" flipV="1">
            <a:off x="2572530" y="3910091"/>
            <a:ext cx="285752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95536" y="482328"/>
            <a:ext cx="8229600" cy="78913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เชื้อเพลิงอัดแท่ง</a:t>
            </a:r>
            <a:endParaRPr lang="th-TH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29" name="ลูกศรเชื่อมต่อแบบตรง 28"/>
          <p:cNvCxnSpPr/>
          <p:nvPr/>
        </p:nvCxnSpPr>
        <p:spPr>
          <a:xfrm>
            <a:off x="4000496" y="2482125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ลูกศรเชื่อมต่อแบบตรง 29"/>
          <p:cNvCxnSpPr/>
          <p:nvPr/>
        </p:nvCxnSpPr>
        <p:spPr>
          <a:xfrm>
            <a:off x="4000496" y="5339645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/>
          <p:nvPr/>
        </p:nvCxnSpPr>
        <p:spPr>
          <a:xfrm>
            <a:off x="3357554" y="3839447"/>
            <a:ext cx="642942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96167" y="3575151"/>
            <a:ext cx="3000396" cy="1077218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วิธีการ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อัด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เชื้อเพลิงอัดแท่ง</a:t>
            </a:r>
            <a:endParaRPr lang="th-TH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482381" y="2470433"/>
            <a:ext cx="3929090" cy="523220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การอัดแห้งและใช้ความร้อนสูง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4482381" y="4613573"/>
            <a:ext cx="3929090" cy="523220"/>
          </a:xfrm>
          <a:prstGeom prst="rect">
            <a:avLst/>
          </a:prstGeom>
          <a:solidFill>
            <a:srgbClr val="FF5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การอัดเปียกและไม่ใช้ความร้อน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98218" y="440763"/>
            <a:ext cx="8229600" cy="789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เชื้อเพลิงอัดแท่ง</a:t>
            </a:r>
            <a:endParaRPr lang="th-TH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4" name="ตัวเชื่อมต่อตรง 13"/>
          <p:cNvCxnSpPr/>
          <p:nvPr/>
        </p:nvCxnSpPr>
        <p:spPr>
          <a:xfrm rot="5400000">
            <a:off x="2982183" y="3827755"/>
            <a:ext cx="214314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/>
          <p:cNvCxnSpPr/>
          <p:nvPr/>
        </p:nvCxnSpPr>
        <p:spPr>
          <a:xfrm>
            <a:off x="4053753" y="2756185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ลูกศรเชื่อมต่อแบบตรง 18"/>
          <p:cNvCxnSpPr/>
          <p:nvPr/>
        </p:nvCxnSpPr>
        <p:spPr>
          <a:xfrm>
            <a:off x="4053753" y="4899325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>
            <a:off x="3696563" y="3860903"/>
            <a:ext cx="35719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63083" y="2060848"/>
            <a:ext cx="3762053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การตากในตู้อบแสงอาทิตย์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3084" y="2708919"/>
            <a:ext cx="3771030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การอบด้วยความร้อน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จากเตาเผาขยะ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3084" y="3676328"/>
            <a:ext cx="3771030" cy="830997"/>
          </a:xfrm>
          <a:prstGeom prst="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การอบด้วยความร้อน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ที่เหลือทิ้งจากโรงงานอุตสาหกรรม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4105" y="1412776"/>
            <a:ext cx="3771031" cy="461665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การตากแดดโดยตรง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3084" y="4653136"/>
            <a:ext cx="3771030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การอบด้วยความร้อน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จากเครื่องทำความร้อน/ ตู้อบไฟฟ้า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29190" y="5786454"/>
            <a:ext cx="3771030" cy="830997"/>
          </a:xfrm>
          <a:prstGeom prst="rect">
            <a:avLst/>
          </a:prstGeom>
          <a:solidFill>
            <a:srgbClr val="FF7C8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การเก็บรักษาเชื้อเพลิงอัดแท่ง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ควรเก็บในที่แห้งไม่ให้ถูกน้ำ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5536" y="260648"/>
            <a:ext cx="8229600" cy="789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h-TH" sz="4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เชื้อเพลิงอัดแท่ง</a:t>
            </a:r>
            <a:endParaRPr lang="th-TH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5580" y="3306996"/>
            <a:ext cx="3528392" cy="1200329"/>
          </a:xfrm>
          <a:prstGeom prst="rect">
            <a:avLst/>
          </a:prstGeom>
          <a:solidFill>
            <a:srgbClr val="66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การตากและการเก็บรักษา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เชื้อเพลิงอัดแท่ง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10088" y="1643063"/>
            <a:ext cx="0" cy="45227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10088" y="1643063"/>
            <a:ext cx="3603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510088" y="2259013"/>
            <a:ext cx="3603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510088" y="3081338"/>
            <a:ext cx="3603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10088" y="3906838"/>
            <a:ext cx="3603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510088" y="5057775"/>
            <a:ext cx="3603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513263" y="6151563"/>
            <a:ext cx="3603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933825" y="3906838"/>
            <a:ext cx="57626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57752" y="1829552"/>
            <a:ext cx="3762053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ปริมาณเถ้า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Ash Content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7752" y="3043998"/>
            <a:ext cx="3771030" cy="830997"/>
          </a:xfrm>
          <a:prstGeom prst="rect">
            <a:avLst/>
          </a:prstGeom>
          <a:gradFill flip="none" rotWithShape="1">
            <a:gsLst>
              <a:gs pos="0">
                <a:srgbClr val="FFCCCC">
                  <a:shade val="30000"/>
                  <a:satMod val="115000"/>
                </a:srgbClr>
              </a:gs>
              <a:gs pos="50000">
                <a:srgbClr val="FFCCCC">
                  <a:shade val="67500"/>
                  <a:satMod val="115000"/>
                </a:srgbClr>
              </a:gs>
              <a:gs pos="100000">
                <a:srgbClr val="FFCCCC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ปริมาณสาร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ที่ระเหยได้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Volatile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Matters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7752" y="4258444"/>
            <a:ext cx="3771030" cy="83099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ปริมาณคาร์บอน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คงตัว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Fixed Carbon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7752" y="615106"/>
            <a:ext cx="3771031" cy="830997"/>
          </a:xfrm>
          <a:prstGeom prst="rect">
            <a:avLst/>
          </a:prstGeom>
          <a:gradFill flip="none" rotWithShape="1">
            <a:gsLst>
              <a:gs pos="0">
                <a:srgbClr val="CC99FF">
                  <a:shade val="30000"/>
                  <a:satMod val="11500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ปริมาณความชื้น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Moisture Content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7752" y="5401452"/>
            <a:ext cx="3771030" cy="830997"/>
          </a:xfrm>
          <a:prstGeom prst="rect">
            <a:avLst/>
          </a:prstGeom>
          <a:gradFill flip="none" rotWithShape="1">
            <a:gsLst>
              <a:gs pos="0">
                <a:srgbClr val="FF9933">
                  <a:shade val="30000"/>
                  <a:satMod val="115000"/>
                </a:srgbClr>
              </a:gs>
              <a:gs pos="50000">
                <a:srgbClr val="FF9933">
                  <a:shade val="67500"/>
                  <a:satMod val="115000"/>
                </a:srgbClr>
              </a:gs>
              <a:gs pos="100000">
                <a:srgbClr val="FF9933">
                  <a:shade val="100000"/>
                  <a:satMod val="115000"/>
                </a:srgb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ค่าความร้อน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Calorific Value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596" y="2916742"/>
            <a:ext cx="3528392" cy="1200329"/>
          </a:xfrm>
          <a:prstGeom prst="rect">
            <a:avLst/>
          </a:prstGeom>
          <a:gradFill flip="none" rotWithShape="1">
            <a:gsLst>
              <a:gs pos="0">
                <a:srgbClr val="66FF99">
                  <a:shade val="30000"/>
                  <a:satMod val="115000"/>
                </a:srgbClr>
              </a:gs>
              <a:gs pos="50000">
                <a:srgbClr val="66FF99">
                  <a:shade val="67500"/>
                  <a:satMod val="115000"/>
                </a:srgbClr>
              </a:gs>
              <a:gs pos="100000">
                <a:srgbClr val="66FF99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คุณสมบัติ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เชื้อเพลิงอัดแท่ง</a:t>
            </a:r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2072464" y="3429000"/>
            <a:ext cx="4856990" cy="7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00562" y="2214554"/>
            <a:ext cx="3603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500562" y="1000108"/>
            <a:ext cx="3603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00562" y="3500438"/>
            <a:ext cx="3603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500562" y="4714884"/>
            <a:ext cx="3603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500562" y="5857892"/>
            <a:ext cx="3603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929058" y="3500438"/>
            <a:ext cx="57626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60586" y="2915028"/>
            <a:ext cx="2245928" cy="1200329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ข้อดี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เชื้อเพลิงอัดแท่ง</a:t>
            </a:r>
            <a:endParaRPr lang="th-TH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181530" y="949626"/>
            <a:ext cx="5421890" cy="1200329"/>
          </a:xfrm>
          <a:prstGeom prst="rect">
            <a:avLst/>
          </a:prstGeom>
          <a:gradFill flip="none" rotWithShape="1">
            <a:gsLst>
              <a:gs pos="0">
                <a:srgbClr val="CC0099">
                  <a:tint val="66000"/>
                  <a:satMod val="160000"/>
                </a:srgbClr>
              </a:gs>
              <a:gs pos="50000">
                <a:srgbClr val="CC0099">
                  <a:tint val="44500"/>
                  <a:satMod val="160000"/>
                </a:srgbClr>
              </a:gs>
              <a:gs pos="100000">
                <a:srgbClr val="CC0099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มีขนาดและรูปร่างเป็นแบบเดียวกัน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สามารถใช้ป้อนเป็นเชื้อเพลิงในทางอุตสาหกรรมได้อย่างต่อเนื่อง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มีขนาดเส้นผ่าศูนย์กลาง 50-60  มม. ยาว 50-150 มม.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181530" y="2306948"/>
            <a:ext cx="5429288" cy="830997"/>
          </a:xfrm>
          <a:prstGeom prst="rec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มีคุณสมบัติทางกายภาพและความร้อน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ที่สามารถใช้เป็นเชื้อเพลิงหุงต้มในครัวเรือน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181530" y="3307080"/>
            <a:ext cx="5429288" cy="1200329"/>
          </a:xfrm>
          <a:prstGeom prst="rect">
            <a:avLst/>
          </a:prstGeom>
          <a:gradFill flip="none" rotWithShape="1">
            <a:gsLst>
              <a:gs pos="0">
                <a:srgbClr val="99CC00">
                  <a:tint val="66000"/>
                  <a:satMod val="160000"/>
                </a:srgbClr>
              </a:gs>
              <a:gs pos="50000">
                <a:srgbClr val="99CC00">
                  <a:tint val="44500"/>
                  <a:satMod val="160000"/>
                </a:srgbClr>
              </a:gs>
              <a:gs pos="100000">
                <a:srgbClr val="99CC00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ปราศจากมลภาวะ เนื่องจากไม่มีปริมาณกำมะถัน ฟอสฟอรัส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และขี้เถ้าลอยปล่อยออกมา จึงไม่จำเป็นที่จะต้องใช้อุปกรณ์ควบคุมมลภาวะที่มีราคาสูง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181530" y="4735840"/>
            <a:ext cx="5429288" cy="461665"/>
          </a:xfrm>
          <a:prstGeom prst="rect">
            <a:avLst/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มีประสิทธิภาพในการเผาไหม้ที่สมบูรณ์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81530" y="5450220"/>
            <a:ext cx="5429288" cy="461665"/>
          </a:xfrm>
          <a:prstGeom prst="rect">
            <a:avLst/>
          </a:prstGeom>
          <a:gradFill flip="none" rotWithShape="1">
            <a:gsLst>
              <a:gs pos="0">
                <a:srgbClr val="006699">
                  <a:tint val="66000"/>
                  <a:satMod val="160000"/>
                </a:srgbClr>
              </a:gs>
              <a:gs pos="50000">
                <a:srgbClr val="006699">
                  <a:tint val="44500"/>
                  <a:satMod val="160000"/>
                </a:srgbClr>
              </a:gs>
              <a:gs pos="100000">
                <a:srgbClr val="006699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สะดวกต่อการเก็บและการนำมาใช้งาน</a:t>
            </a:r>
          </a:p>
        </p:txBody>
      </p:sp>
      <p:cxnSp>
        <p:nvCxnSpPr>
          <p:cNvPr id="3" name="Straight Connector 2"/>
          <p:cNvCxnSpPr/>
          <p:nvPr/>
        </p:nvCxnSpPr>
        <p:spPr>
          <a:xfrm rot="5400000">
            <a:off x="708138" y="3543809"/>
            <a:ext cx="4236927" cy="45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28862" y="1427607"/>
            <a:ext cx="336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824340" y="2735576"/>
            <a:ext cx="336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16162" y="3962845"/>
            <a:ext cx="336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24340" y="4950154"/>
            <a:ext cx="336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24340" y="5664534"/>
            <a:ext cx="336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>
            <a:off x="2610026" y="3521394"/>
            <a:ext cx="214314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4172066" y="1521184"/>
            <a:ext cx="4493196" cy="1200329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การอัดแท่งใช้แรงอัดสูง ทำให้ต้องใช้พลังงานสูง                ในกระบวนการผลิต และเป็นเหตุให้กระบอกอัดและ  สกรูสึกหรอง่ายจากการขัดสี ดังนั้น การลงทุนจึงสูง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2066" y="3000372"/>
            <a:ext cx="4493196" cy="1200329"/>
          </a:xfrm>
          <a:prstGeom prst="rect">
            <a:avLst/>
          </a:prstGeom>
          <a:solidFill>
            <a:srgbClr val="FF99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คุณสมบัติการเผาไหม้ยังไม่เป็นที่น่าต้องการ                     เช่น การลุกไหม้ไม่ดี จุดติดไฟยาก และมีควัน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มาก </a:t>
            </a:r>
          </a:p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เป็นต้น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3372" y="4500570"/>
            <a:ext cx="4480870" cy="830997"/>
          </a:xfrm>
          <a:prstGeom prst="rect">
            <a:avLst/>
          </a:prstGeom>
          <a:solidFill>
            <a:srgbClr val="FFCC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เชื้อเพลิงอัดแท่งเมื่อถูกน้ำหรืออากาศ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เมื่อมีความชื้นสูง มักจะแตกร่วน</a:t>
            </a:r>
          </a:p>
        </p:txBody>
      </p:sp>
      <p:sp>
        <p:nvSpPr>
          <p:cNvPr id="7" name="สี่เหลี่ยมผืนผ้า 3"/>
          <p:cNvSpPr/>
          <p:nvPr/>
        </p:nvSpPr>
        <p:spPr>
          <a:xfrm>
            <a:off x="642910" y="3000372"/>
            <a:ext cx="2754632" cy="1200329"/>
          </a:xfrm>
          <a:prstGeom prst="rect">
            <a:avLst/>
          </a:prstGeom>
          <a:solidFill>
            <a:srgbClr val="66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ข้อเสีย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เชื้อเพลิงอัดแท่ง</a:t>
            </a:r>
            <a:endParaRPr lang="th-TH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16200000" flipH="1">
            <a:off x="2367844" y="3439421"/>
            <a:ext cx="2973207" cy="63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65500" y="3618103"/>
            <a:ext cx="4857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51275" y="1955991"/>
            <a:ext cx="3206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51275" y="3618103"/>
            <a:ext cx="3206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857620" y="4929198"/>
            <a:ext cx="3206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71375" y="3215563"/>
            <a:ext cx="2071702" cy="584775"/>
          </a:xfrm>
          <a:prstGeom prst="rect">
            <a:avLst/>
          </a:prstGeom>
          <a:gradFill flip="none" rotWithShape="1">
            <a:gsLst>
              <a:gs pos="0">
                <a:srgbClr val="99FF99">
                  <a:shade val="30000"/>
                  <a:satMod val="115000"/>
                </a:srgbClr>
              </a:gs>
              <a:gs pos="50000">
                <a:srgbClr val="99FF99">
                  <a:shade val="67500"/>
                  <a:satMod val="115000"/>
                </a:srgbClr>
              </a:gs>
              <a:gs pos="100000">
                <a:srgbClr val="99FF99">
                  <a:shade val="100000"/>
                  <a:satMod val="115000"/>
                </a:srgb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+mn-lt"/>
                <a:cs typeface="+mn-cs"/>
              </a:rPr>
              <a:t>เครื่องอัดแท่ง</a:t>
            </a:r>
            <a:endParaRPr lang="th-TH" sz="3200" dirty="0">
              <a:latin typeface="+mn-lt"/>
              <a:cs typeface="+mn-cs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267935" y="1429613"/>
            <a:ext cx="2804263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เครื่องอัดแบบ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ลูกสูบ</a:t>
            </a:r>
            <a:endParaRPr lang="en-US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(Piston Press)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78413" y="2644059"/>
            <a:ext cx="2793785" cy="954107"/>
          </a:xfrm>
          <a:prstGeom prst="rect">
            <a:avLst/>
          </a:prstGeom>
          <a:gradFill flip="none" rotWithShape="1">
            <a:gsLst>
              <a:gs pos="0">
                <a:srgbClr val="CC99FF">
                  <a:shade val="30000"/>
                  <a:satMod val="11500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เครื่องอัดแบบ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เกลียว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(Screw Press)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278413" y="3787067"/>
            <a:ext cx="2793785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เครื่องอัดแบบ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ลูกกลิ้ง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Roll Press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278413" y="4930075"/>
            <a:ext cx="2793785" cy="1384995"/>
          </a:xfrm>
          <a:prstGeom prst="rect">
            <a:avLst/>
          </a:prstGeom>
          <a:solidFill>
            <a:srgbClr val="FF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เครื่องอัดเม็ด/ </a:t>
            </a: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อัด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เป็นแท่ง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เล็ก ๆ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Pelletizing Press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9" name="ตัวเชื่อมต่อตรง 18"/>
          <p:cNvCxnSpPr/>
          <p:nvPr/>
        </p:nvCxnSpPr>
        <p:spPr>
          <a:xfrm rot="5400000">
            <a:off x="1232746" y="3464802"/>
            <a:ext cx="3500462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ลูกศรเชื่อมต่อแบบตรง 23"/>
          <p:cNvCxnSpPr/>
          <p:nvPr/>
        </p:nvCxnSpPr>
        <p:spPr>
          <a:xfrm>
            <a:off x="2982183" y="1715365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/>
          <p:nvPr/>
        </p:nvCxnSpPr>
        <p:spPr>
          <a:xfrm>
            <a:off x="2982183" y="2929811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ลูกศรเชื่อมต่อแบบตรง 26"/>
          <p:cNvCxnSpPr/>
          <p:nvPr/>
        </p:nvCxnSpPr>
        <p:spPr>
          <a:xfrm>
            <a:off x="2982183" y="4089809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ลูกศรเชื่อมต่อแบบตรง 27"/>
          <p:cNvCxnSpPr/>
          <p:nvPr/>
        </p:nvCxnSpPr>
        <p:spPr>
          <a:xfrm>
            <a:off x="2982183" y="5191685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>
            <a:off x="2553555" y="3501315"/>
            <a:ext cx="428628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572264" y="1454995"/>
            <a:ext cx="2214578" cy="830997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รูปกรวย</a:t>
            </a:r>
            <a:endParaRPr lang="en-US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(Conical Screw Press)</a:t>
            </a:r>
            <a:endParaRPr lang="en-GB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6572264" y="2428868"/>
            <a:ext cx="2214578" cy="1384995"/>
          </a:xfrm>
          <a:prstGeom prst="rect">
            <a:avLst/>
          </a:prstGeom>
          <a:solidFill>
            <a:srgbClr val="FF66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ขดลวดความร้อน</a:t>
            </a: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ที่กระบอกอัด </a:t>
            </a:r>
          </a:p>
          <a:p>
            <a:pPr algn="ctr"/>
            <a:r>
              <a:rPr lang="th-TH" sz="18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Screw Press With </a:t>
            </a:r>
          </a:p>
          <a:p>
            <a:pPr algn="ctr"/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a Heated Die</a:t>
            </a:r>
            <a:r>
              <a:rPr lang="th-TH" sz="18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en-GB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6572264" y="3929066"/>
            <a:ext cx="2214578" cy="830997"/>
          </a:xfrm>
          <a:prstGeom prst="rect">
            <a:avLst/>
          </a:prstGeom>
          <a:solidFill>
            <a:srgbClr val="FF99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แบบคู่</a:t>
            </a: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Twin-Screw Press</a:t>
            </a:r>
            <a:r>
              <a:rPr lang="th-TH" sz="18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GB" sz="18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1" name="ตัวเชื่อมต่อตรง 30"/>
          <p:cNvCxnSpPr/>
          <p:nvPr/>
        </p:nvCxnSpPr>
        <p:spPr>
          <a:xfrm rot="5400000">
            <a:off x="5072463" y="3128996"/>
            <a:ext cx="2428892" cy="7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>
          <a:xfrm>
            <a:off x="6286512" y="4356106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ลูกศรเชื่อมต่อแบบตรง 34"/>
          <p:cNvCxnSpPr/>
          <p:nvPr/>
        </p:nvCxnSpPr>
        <p:spPr>
          <a:xfrm>
            <a:off x="6300367" y="1928802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ลูกศรเชื่อมต่อแบบตรง 35"/>
          <p:cNvCxnSpPr/>
          <p:nvPr/>
        </p:nvCxnSpPr>
        <p:spPr>
          <a:xfrm>
            <a:off x="6072198" y="3143248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14282" y="188640"/>
            <a:ext cx="8715436" cy="707886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เครื่องมือที่ใช้ในการวิเคราะห์คุณสมบัติเชื้อเพลิง</a:t>
            </a:r>
            <a:endParaRPr lang="th-TH" sz="1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รูปภาพ 4" descr="http://cigarette.ran4u.com/userfiles/product-image2/0a33a802-7730-4792-a809-0e6576b5b210/resize_style2_C20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000108"/>
            <a:ext cx="3643338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 descr="DSC0816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786190"/>
            <a:ext cx="3500462" cy="235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สี่เหลี่ยมผืนผ้า 6"/>
          <p:cNvSpPr/>
          <p:nvPr/>
        </p:nvSpPr>
        <p:spPr>
          <a:xfrm>
            <a:off x="2571736" y="3214686"/>
            <a:ext cx="3714776" cy="461665"/>
          </a:xfrm>
          <a:prstGeom prst="rect">
            <a:avLst/>
          </a:prstGeom>
          <a:gradFill flip="none" rotWithShape="1">
            <a:gsLst>
              <a:gs pos="0">
                <a:srgbClr val="FFCC66">
                  <a:shade val="30000"/>
                  <a:satMod val="115000"/>
                </a:srgbClr>
              </a:gs>
              <a:gs pos="50000">
                <a:srgbClr val="FFCC66">
                  <a:shade val="67500"/>
                  <a:satMod val="115000"/>
                </a:srgbClr>
              </a:gs>
              <a:gs pos="100000">
                <a:srgbClr val="FFCC66">
                  <a:shade val="100000"/>
                  <a:satMod val="115000"/>
                </a:srgb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เครื่อง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Automatic Bomb Calorimeter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28596" y="6157915"/>
            <a:ext cx="3500462" cy="46166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เครื่อง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Hot Air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รูปภาพ 5" descr="ไฮโกรมิเตอร์, เครื่องวัดอุณหภูมิความชื้น, Thermometer, Hygrometer, Thermohygrometer, HT-315, Lutro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3786190"/>
            <a:ext cx="3429024" cy="23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สี่เหลี่ยมผืนผ้า 6"/>
          <p:cNvSpPr/>
          <p:nvPr/>
        </p:nvSpPr>
        <p:spPr>
          <a:xfrm>
            <a:off x="5357818" y="6131955"/>
            <a:ext cx="3429024" cy="461665"/>
          </a:xfrm>
          <a:prstGeom prst="rect">
            <a:avLst/>
          </a:prstGeom>
          <a:gradFill flip="none" rotWithShape="1">
            <a:gsLst>
              <a:gs pos="0">
                <a:srgbClr val="99FF99">
                  <a:shade val="30000"/>
                  <a:satMod val="115000"/>
                </a:srgbClr>
              </a:gs>
              <a:gs pos="50000">
                <a:srgbClr val="99FF99">
                  <a:shade val="67500"/>
                  <a:satMod val="115000"/>
                </a:srgbClr>
              </a:gs>
              <a:gs pos="100000">
                <a:srgbClr val="99FF99">
                  <a:shade val="100000"/>
                  <a:satMod val="115000"/>
                </a:srgb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เครื่องวัดอุณหภูมิความชื้น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404664"/>
            <a:ext cx="7344816" cy="830997"/>
          </a:xfrm>
          <a:prstGeom prst="rect">
            <a:avLst/>
          </a:prstGeom>
          <a:gradFill flip="none" rotWithShape="1">
            <a:gsLst>
              <a:gs pos="0">
                <a:srgbClr val="9900CC">
                  <a:tint val="66000"/>
                  <a:satMod val="160000"/>
                </a:srgbClr>
              </a:gs>
              <a:gs pos="50000">
                <a:srgbClr val="9900CC">
                  <a:tint val="44500"/>
                  <a:satMod val="160000"/>
                </a:srgbClr>
              </a:gs>
              <a:gs pos="100000">
                <a:srgbClr val="9900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งานวิจัยที่เกี่ยวข้อง</a:t>
            </a:r>
            <a:endParaRPr lang="th-TH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035334"/>
              </p:ext>
            </p:extLst>
          </p:nvPr>
        </p:nvGraphicFramePr>
        <p:xfrm>
          <a:off x="939675" y="2060848"/>
          <a:ext cx="7427401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7978"/>
                <a:gridCol w="41294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อรรถกร ฤกษ์วิรี (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2549</a:t>
                      </a: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) </a:t>
                      </a:r>
                    </a:p>
                    <a:p>
                      <a:pPr algn="thaiDist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เชื้อเพลิงแข็งจากขยะมูลฝอยชุมชนอัดแท่ง</a:t>
                      </a:r>
                      <a:endParaRPr lang="th-TH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00">
                            <a:tint val="66000"/>
                            <a:satMod val="160000"/>
                          </a:srgbClr>
                        </a:gs>
                        <a:gs pos="50000">
                          <a:srgbClr val="009900">
                            <a:tint val="44500"/>
                            <a:satMod val="160000"/>
                          </a:srgbClr>
                        </a:gs>
                        <a:gs pos="100000">
                          <a:srgbClr val="00990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  ศึกษาหาความเหมาะสมในการนำ       ขยะมูลฝอยชุมชนมาทำเป็นเชื้อเพลิง                  อัดแท่งโดยนำขยะมูลฝอยชุมชน 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                    2</a:t>
                      </a: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ประเภท ได้แก่ เศษกระดาษ  และเศษไม้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/</a:t>
                      </a: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ใบไม้มาผสมกันในอัตราส่วนต่างกัน 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                 5</a:t>
                      </a: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อัตราส่วน คือ เศษกระดาษต่อเศษไม้ 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95%:5% , 75%:25% , 50%:50% , 25%:75% </a:t>
                      </a: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และ 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5%:95% </a:t>
                      </a: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โดยน้ำหนัก</a:t>
                      </a:r>
                      <a:endParaRPr lang="th-TH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5593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548680"/>
            <a:ext cx="7560840" cy="830997"/>
          </a:xfrm>
          <a:prstGeom prst="rect">
            <a:avLst/>
          </a:prstGeom>
          <a:gradFill flip="none" rotWithShape="1">
            <a:gsLst>
              <a:gs pos="0">
                <a:srgbClr val="9900CC">
                  <a:tint val="66000"/>
                  <a:satMod val="160000"/>
                </a:srgbClr>
              </a:gs>
              <a:gs pos="50000">
                <a:srgbClr val="9900CC">
                  <a:tint val="44500"/>
                  <a:satMod val="160000"/>
                </a:srgbClr>
              </a:gs>
              <a:gs pos="100000">
                <a:srgbClr val="9900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งานวิจัยที่เกี่ยวข้อง</a:t>
            </a:r>
            <a:endParaRPr lang="th-TH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815826"/>
              </p:ext>
            </p:extLst>
          </p:nvPr>
        </p:nvGraphicFramePr>
        <p:xfrm>
          <a:off x="1041382" y="1844824"/>
          <a:ext cx="7635074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229"/>
                <a:gridCol w="4053845"/>
              </a:tblGrid>
              <a:tr h="3312368"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ชาญยุทธ เทพพานิช (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2552</a:t>
                      </a:r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) </a:t>
                      </a:r>
                    </a:p>
                    <a:p>
                      <a:pPr algn="thaiDist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การผลิตและทดสอบคุณสมบัติของถ่านเชื้อเพลิงอัดแท่งจากมันสำปะหลังและกากตะกอนน้ำทิ้ง</a:t>
                      </a:r>
                      <a:endParaRPr lang="th-TH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    ผลการทดสอบคุณสมบัติทางกายภาพ   และทางด้านเชื้อเพลิงของเชื้อเพลิงอัดแท่ง พบว่า ค่าเฉลี่ยความหนาแน่น ความชื้น ปริมาณเถ้าปริมาณคาร์บอนคงตัว และค่า     ความร้อนของถ่านเชื้อเพลิงอัดแท่งทั้ง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 </a:t>
                      </a:r>
                      <a:r>
                        <a:rPr lang="th-TH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แบบ มีความแตกต่างกันอย่างมีนัยสำคัญทางสถิติ               ที่ระดับนัยสำคัญ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0.05</a:t>
                      </a:r>
                      <a:r>
                        <a:rPr lang="th-TH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โดยมีค่าความร้อน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5,993 cal/g</a:t>
                      </a:r>
                      <a:r>
                        <a:rPr lang="th-TH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,ค่าคาร์บอนคงตัวร้อยละ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62.61</a:t>
                      </a:r>
                      <a:r>
                        <a:rPr lang="th-TH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,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ปริมาณเถ้าร้อยละ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19.84 </a:t>
                      </a:r>
                      <a:r>
                        <a:rPr lang="th-TH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,</a:t>
                      </a:r>
                      <a:r>
                        <a:rPr lang="th-TH" sz="2400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ความชื้นร้อยละ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3.28 </a:t>
                      </a:r>
                      <a:r>
                        <a:rPr lang="th-TH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,</a:t>
                      </a:r>
                      <a:r>
                        <a:rPr lang="th-TH" sz="2400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สารระเหย ร้อยละ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14.27</a:t>
                      </a:r>
                      <a:r>
                        <a:rPr lang="th-TH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,และ                         ความหนาแน่น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0.30 g/cm</a:t>
                      </a:r>
                      <a:r>
                        <a:rPr lang="en-US" sz="2400" baseline="300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thaiDist"/>
                      <a:endParaRPr lang="th-TH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1852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2852936"/>
            <a:ext cx="2286016" cy="72578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วัตถุประสงค์</a:t>
            </a:r>
            <a:endParaRPr lang="th-TH" sz="3600" b="1" dirty="0"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3372" y="1142984"/>
            <a:ext cx="4605092" cy="1384995"/>
          </a:xfrm>
          <a:prstGeom prst="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68288" lvl="2" indent="-2682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เพื่อศึกษาอัตราส่วนที่เหมาะสม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ในการผลิตเชื้อเพลิงอัดแท่งระหว่าง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กากตะกอนของเสียผสมเปลือกกล้วยน้ำว้า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4810" y="4143380"/>
            <a:ext cx="4357718" cy="954107"/>
          </a:xfrm>
          <a:prstGeom prst="rect">
            <a:avLst/>
          </a:prstGeom>
          <a:solidFill>
            <a:srgbClr val="FF99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268288" lvl="2" indent="-2682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เพื่อให้ได้เชื้อเพลิงอัดแท่ง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ที่สามารถ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นำไปใช้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ประโยชน์ได้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2214562" y="3357563"/>
            <a:ext cx="27146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571875" y="2000250"/>
            <a:ext cx="5715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571875" y="4714875"/>
            <a:ext cx="5715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000375" y="3286125"/>
            <a:ext cx="5715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39917"/>
            <a:ext cx="8229600" cy="907504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6000" b="1" dirty="0" smtClean="0">
                <a:latin typeface="TH SarabunPSK" pitchFamily="34" charset="-34"/>
                <a:cs typeface="TH SarabunPSK" pitchFamily="34" charset="-34"/>
              </a:rPr>
              <a:t>บทที่ </a:t>
            </a:r>
            <a:r>
              <a:rPr lang="en-US" sz="6000" b="1" dirty="0" smtClean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6000" b="1" dirty="0" smtClean="0">
                <a:latin typeface="TH SarabunPSK" pitchFamily="34" charset="-34"/>
                <a:cs typeface="TH SarabunPSK" pitchFamily="34" charset="-34"/>
              </a:rPr>
              <a:t>วิธีการดำเนินการศึกษา</a:t>
            </a:r>
            <a:endParaRPr lang="th-TH" sz="6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290075" y="2243696"/>
            <a:ext cx="6785164" cy="707886"/>
          </a:xfrm>
          <a:prstGeom prst="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3.1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รูปแบบการศึกษา</a:t>
            </a:r>
            <a:endParaRPr lang="th-TH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290075" y="3693450"/>
            <a:ext cx="6785164" cy="707886"/>
          </a:xfrm>
          <a:prstGeom prst="rect">
            <a:avLst/>
          </a:prstGeom>
          <a:solidFill>
            <a:srgbClr val="FF99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3.3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วัสดุ เครื่องมือและอุปกรณ์สำหรับการศึกษา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0075" y="2958153"/>
            <a:ext cx="6785164" cy="707886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3.2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ขั้นตอนการศึกษา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14282" y="285728"/>
            <a:ext cx="8715436" cy="830997"/>
          </a:xfrm>
          <a:prstGeom prst="rect">
            <a:avLst/>
          </a:prstGeom>
          <a:gradFill flip="none" rotWithShape="1">
            <a:gsLst>
              <a:gs pos="0">
                <a:srgbClr val="FF9933">
                  <a:tint val="66000"/>
                  <a:satMod val="160000"/>
                </a:srgbClr>
              </a:gs>
              <a:gs pos="50000">
                <a:srgbClr val="FF9933">
                  <a:tint val="44500"/>
                  <a:satMod val="160000"/>
                </a:srgbClr>
              </a:gs>
              <a:gs pos="100000">
                <a:srgbClr val="FF993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รูปแบบการศึกษา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137" y="1878560"/>
            <a:ext cx="5342226" cy="1292662"/>
          </a:xfrm>
          <a:prstGeom prst="rect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 โดย</a:t>
            </a: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นำกากตะกอนของเสียผสมเปลือกกล้วย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น้ำว้า</a:t>
            </a:r>
          </a:p>
          <a:p>
            <a:pPr marL="457200" lvl="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  ใน</a:t>
            </a: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อัตราส่วนที่เหมาะสม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สำหรับ</a:t>
            </a: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ผลิตเป็น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เชื้อเพลิง</a:t>
            </a:r>
          </a:p>
          <a:p>
            <a:pPr marL="457200" lvl="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  อัด</a:t>
            </a: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แท่ง</a:t>
            </a:r>
            <a:endParaRPr lang="en-US" sz="2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085" y="1357298"/>
            <a:ext cx="5342047" cy="492443"/>
          </a:xfrm>
          <a:prstGeom prst="rect">
            <a:avLst/>
          </a:prstGeom>
          <a:gradFill flip="none" rotWithShape="1">
            <a:gsLst>
              <a:gs pos="0">
                <a:srgbClr val="FFCC00">
                  <a:tint val="66000"/>
                  <a:satMod val="160000"/>
                </a:srgbClr>
              </a:gs>
              <a:gs pos="50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 การศึกษาเชิงทดลอง (</a:t>
            </a:r>
            <a:r>
              <a:rPr lang="en-US" sz="2600" b="1" dirty="0">
                <a:latin typeface="TH SarabunPSK" pitchFamily="34" charset="-34"/>
                <a:cs typeface="TH SarabunPSK" pitchFamily="34" charset="-34"/>
              </a:rPr>
              <a:t>Experimental Research</a:t>
            </a: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)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9905" y="3164444"/>
            <a:ext cx="5342227" cy="492443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 รวบรวมข้อมูล </a:t>
            </a:r>
            <a:endParaRPr lang="en-US" sz="2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282" y="3664510"/>
            <a:ext cx="5357850" cy="249299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  วิเคราะห์คุณสมบัติด้านเชื้อเพลิง</a:t>
            </a:r>
          </a:p>
          <a:p>
            <a:pPr marL="457200" lvl="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  <a:sym typeface="Wingdings 2"/>
              </a:rPr>
              <a:t>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ปริมาณความชื้น (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Moisture Content)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6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 	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  <a:sym typeface="Wingdings 2"/>
              </a:rPr>
              <a:t>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ปริมาณเถ้า (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Ash Content)</a:t>
            </a:r>
            <a:br>
              <a:rPr lang="en-US" sz="26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     	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  <a:sym typeface="Wingdings 2"/>
              </a:rPr>
              <a:t>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ปริมาณสารระเหย (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Volatile Matter)</a:t>
            </a:r>
            <a:br>
              <a:rPr lang="en-US" sz="26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     	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  <a:sym typeface="Wingdings 2"/>
              </a:rPr>
              <a:t>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ปริมาณคาร์บอนคงตัว (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Fixed Carbon)</a:t>
            </a:r>
            <a:br>
              <a:rPr lang="en-US" sz="26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    	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  <a:sym typeface="Wingdings 2"/>
              </a:rPr>
              <a:t>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ค่าความร้อน (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Calorific Value)</a:t>
            </a:r>
            <a:endParaRPr lang="en-US" sz="2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86512" y="1387979"/>
            <a:ext cx="2643206" cy="400110"/>
          </a:xfrm>
          <a:prstGeom prst="rect">
            <a:avLst/>
          </a:prstGeom>
          <a:solidFill>
            <a:srgbClr val="CC99FF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โรงงานผลิต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นม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86512" y="1815799"/>
            <a:ext cx="2643206" cy="400110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กระบวนการ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ผลิตนม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86512" y="2214554"/>
            <a:ext cx="2643206" cy="400110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ระบบ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บำบัดน้ำเสีย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86512" y="2571744"/>
            <a:ext cx="2643206" cy="400110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บำบัดและกำจัดสลัดจ์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86512" y="2928934"/>
            <a:ext cx="2643206" cy="1015663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ระบบ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บำบัดน้ำเสีย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ของ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บริษัท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ฟรีสแลนด์คัมพิน่า เฟรช (ประเทศไทย) จำกัด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86512" y="3957584"/>
            <a:ext cx="2643206" cy="40011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คุณสมบัติ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ของวัสดุ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86512" y="4386212"/>
            <a:ext cx="2643206" cy="400110"/>
          </a:xfrm>
          <a:prstGeom prst="rect">
            <a:avLst/>
          </a:prstGeom>
          <a:solidFill>
            <a:srgbClr val="FFCC99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เชื้อเพลิง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86512" y="4814840"/>
            <a:ext cx="2643206" cy="400110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เชื้อเพลิง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อัดแท่ง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86512" y="5243468"/>
            <a:ext cx="2643206" cy="400110"/>
          </a:xfrm>
          <a:prstGeom prst="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เครื่อง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อัดแท่ง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86512" y="5650072"/>
            <a:ext cx="2643206" cy="707886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เครื่องมือวิเคราะห์คุณสมบัติ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เชื้อเพลิง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86512" y="6357958"/>
            <a:ext cx="2643206" cy="400110"/>
          </a:xfrm>
          <a:prstGeom prst="rect">
            <a:avLst/>
          </a:prstGeom>
          <a:solidFill>
            <a:srgbClr val="CC99FF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งานวิจัย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ที่เกี่ยวข้อง</a:t>
            </a:r>
          </a:p>
        </p:txBody>
      </p:sp>
      <p:cxnSp>
        <p:nvCxnSpPr>
          <p:cNvPr id="34" name="ตัวเชื่อมต่อตรง 33"/>
          <p:cNvCxnSpPr/>
          <p:nvPr/>
        </p:nvCxnSpPr>
        <p:spPr>
          <a:xfrm rot="5400000">
            <a:off x="3536943" y="4035429"/>
            <a:ext cx="492922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ลูกศรเชื่อมต่อแบบตรง 36"/>
          <p:cNvCxnSpPr/>
          <p:nvPr/>
        </p:nvCxnSpPr>
        <p:spPr>
          <a:xfrm>
            <a:off x="6000760" y="1571612"/>
            <a:ext cx="28575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ลูกศรเชื่อมต่อแบบตรง 37"/>
          <p:cNvCxnSpPr/>
          <p:nvPr/>
        </p:nvCxnSpPr>
        <p:spPr>
          <a:xfrm>
            <a:off x="6000760" y="2000240"/>
            <a:ext cx="28575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ลูกศรเชื่อมต่อแบบตรง 38"/>
          <p:cNvCxnSpPr/>
          <p:nvPr/>
        </p:nvCxnSpPr>
        <p:spPr>
          <a:xfrm>
            <a:off x="6000760" y="2357430"/>
            <a:ext cx="28575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ลูกศรเชื่อมต่อแบบตรง 41"/>
          <p:cNvCxnSpPr/>
          <p:nvPr/>
        </p:nvCxnSpPr>
        <p:spPr>
          <a:xfrm>
            <a:off x="6000760" y="4143380"/>
            <a:ext cx="28575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ลูกศรเชื่อมต่อแบบตรง 42"/>
          <p:cNvCxnSpPr/>
          <p:nvPr/>
        </p:nvCxnSpPr>
        <p:spPr>
          <a:xfrm>
            <a:off x="6000760" y="3429000"/>
            <a:ext cx="28575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ลูกศรเชื่อมต่อแบบตรง 43"/>
          <p:cNvCxnSpPr/>
          <p:nvPr/>
        </p:nvCxnSpPr>
        <p:spPr>
          <a:xfrm>
            <a:off x="6000760" y="2714620"/>
            <a:ext cx="28575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ลูกศรเชื่อมต่อแบบตรง 44"/>
          <p:cNvCxnSpPr/>
          <p:nvPr/>
        </p:nvCxnSpPr>
        <p:spPr>
          <a:xfrm>
            <a:off x="6000760" y="4572008"/>
            <a:ext cx="28575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ลูกศรเชื่อมต่อแบบตรง 45"/>
          <p:cNvCxnSpPr/>
          <p:nvPr/>
        </p:nvCxnSpPr>
        <p:spPr>
          <a:xfrm>
            <a:off x="6000760" y="6000768"/>
            <a:ext cx="28575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ลูกศรเชื่อมต่อแบบตรง 46"/>
          <p:cNvCxnSpPr/>
          <p:nvPr/>
        </p:nvCxnSpPr>
        <p:spPr>
          <a:xfrm>
            <a:off x="6000760" y="5000636"/>
            <a:ext cx="28575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ลูกศรเชื่อมต่อแบบตรง 47"/>
          <p:cNvCxnSpPr/>
          <p:nvPr/>
        </p:nvCxnSpPr>
        <p:spPr>
          <a:xfrm>
            <a:off x="6000760" y="5429264"/>
            <a:ext cx="28575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ลูกศรเชื่อมต่อแบบตรง 48"/>
          <p:cNvCxnSpPr/>
          <p:nvPr/>
        </p:nvCxnSpPr>
        <p:spPr>
          <a:xfrm>
            <a:off x="6000760" y="6500834"/>
            <a:ext cx="28575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ตัวเชื่อมต่อตรง 51"/>
          <p:cNvCxnSpPr/>
          <p:nvPr/>
        </p:nvCxnSpPr>
        <p:spPr>
          <a:xfrm>
            <a:off x="5572132" y="3429000"/>
            <a:ext cx="428628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943777" y="1940470"/>
            <a:ext cx="3296555" cy="769441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800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วัสดุ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สำหรับ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การศึกษา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สี่เหลี่ยมผืนผ้า 3"/>
          <p:cNvSpPr/>
          <p:nvPr/>
        </p:nvSpPr>
        <p:spPr>
          <a:xfrm>
            <a:off x="467544" y="435902"/>
            <a:ext cx="8247860" cy="769441"/>
          </a:xfrm>
          <a:prstGeom prst="rect">
            <a:avLst/>
          </a:prstGeom>
          <a:gradFill flip="none" rotWithShape="1">
            <a:gsLst>
              <a:gs pos="0">
                <a:srgbClr val="FF9933">
                  <a:tint val="66000"/>
                  <a:satMod val="160000"/>
                </a:srgbClr>
              </a:gs>
              <a:gs pos="50000">
                <a:srgbClr val="FF9933">
                  <a:tint val="44500"/>
                  <a:satMod val="160000"/>
                </a:srgbClr>
              </a:gs>
              <a:gs pos="100000">
                <a:srgbClr val="FF9933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วัสดุ เครื่องมือและอุปกรณ์สำหรับ</a:t>
            </a:r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การศึกษา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776758"/>
              </p:ext>
            </p:extLst>
          </p:nvPr>
        </p:nvGraphicFramePr>
        <p:xfrm>
          <a:off x="5292080" y="1872084"/>
          <a:ext cx="3423324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3324"/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2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กากตะกอนของเสีย</a:t>
                      </a:r>
                      <a:endParaRPr lang="th-TH" sz="22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2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เปลือกกล้วยน้ำว้า</a:t>
                      </a:r>
                      <a:endParaRPr lang="th-TH" sz="22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สี่เหลี่ยมผืนผ้า 6"/>
          <p:cNvSpPr/>
          <p:nvPr/>
        </p:nvSpPr>
        <p:spPr>
          <a:xfrm>
            <a:off x="947108" y="3481665"/>
            <a:ext cx="3309341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เครื่องมือและ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อุปกรณ์</a:t>
            </a:r>
            <a:br>
              <a:rPr lang="th-TH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สำหรับ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การศึกษาภาคสนาม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สี่เหลี่ยมผืนผ้า 6"/>
          <p:cNvSpPr/>
          <p:nvPr/>
        </p:nvSpPr>
        <p:spPr>
          <a:xfrm>
            <a:off x="947108" y="5112186"/>
            <a:ext cx="3296556" cy="954107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เครื่องมือและ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อุปกรณ์</a:t>
            </a:r>
            <a:br>
              <a:rPr lang="th-TH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สำหรับ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ห้องปฏิบัติการ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39126"/>
              </p:ext>
            </p:extLst>
          </p:nvPr>
        </p:nvGraphicFramePr>
        <p:xfrm>
          <a:off x="5345805" y="3318638"/>
          <a:ext cx="3369599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9599"/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2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เครื่องอัดแท่งเชื้อเพลิงแบบเกลียว</a:t>
                      </a:r>
                      <a:endParaRPr lang="th-TH" sz="22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2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เครื่องหั่นย่อย</a:t>
                      </a:r>
                      <a:endParaRPr lang="th-TH" sz="22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เครื่องชั่ง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237691"/>
              </p:ext>
            </p:extLst>
          </p:nvPr>
        </p:nvGraphicFramePr>
        <p:xfrm>
          <a:off x="5330641" y="4784263"/>
          <a:ext cx="3345815" cy="1625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5815"/>
              </a:tblGrid>
              <a:tr h="436835">
                <a:tc>
                  <a:txBody>
                    <a:bodyPr/>
                    <a:lstStyle/>
                    <a:p>
                      <a:r>
                        <a:rPr lang="th-TH" sz="22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เครื่อง 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Automatic Bomb Calorimeter</a:t>
                      </a:r>
                      <a:endParaRPr lang="th-TH" sz="22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rgbClr val="FF33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เครื่อง 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Hot Air Oven</a:t>
                      </a:r>
                    </a:p>
                  </a:txBody>
                  <a:tcPr>
                    <a:solidFill>
                      <a:srgbClr val="FF99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เครื่องวัดอุณหภูมิความชื้น 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Hygrometer </a:t>
                      </a:r>
                      <a:r>
                        <a:rPr lang="th-TH" sz="22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/>
                      </a:r>
                      <a:br>
                        <a:rPr lang="th-TH" sz="22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</a:br>
                      <a:r>
                        <a:rPr lang="th-TH" sz="22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รุ่น 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HT-315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630292" y="1205343"/>
            <a:ext cx="0" cy="438389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30292" y="2325191"/>
            <a:ext cx="31681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43078" y="3958719"/>
            <a:ext cx="31681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43078" y="5589240"/>
            <a:ext cx="31681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28499" y="2325191"/>
            <a:ext cx="55952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61742" y="3970201"/>
            <a:ext cx="55952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61742" y="5597041"/>
            <a:ext cx="55952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788024" y="1995890"/>
            <a:ext cx="0" cy="6244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788024" y="1995890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812730" y="2620324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826585" y="3527404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845643" y="3970201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839637" y="4348516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785365" y="5054957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812730" y="5597041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798875" y="6052438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835122" y="3527404"/>
            <a:ext cx="5318" cy="8211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782706" y="5054957"/>
            <a:ext cx="5318" cy="10113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714734" y="2989658"/>
            <a:ext cx="3240360" cy="769441"/>
          </a:xfrm>
          <a:prstGeom prst="rec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ขั้นตอนการศึกษา</a:t>
            </a:r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3"/>
          <p:cNvSpPr/>
          <p:nvPr/>
        </p:nvSpPr>
        <p:spPr>
          <a:xfrm>
            <a:off x="5015550" y="581856"/>
            <a:ext cx="3240360" cy="58477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ขั้นเตรียมการศึกษา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สี่เหลี่ยมผืนผ้า 3"/>
          <p:cNvSpPr/>
          <p:nvPr/>
        </p:nvSpPr>
        <p:spPr>
          <a:xfrm>
            <a:off x="5015550" y="1661976"/>
            <a:ext cx="3240360" cy="5847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ขั้นเก็บรวบรวมข้อมูล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สี่เหลี่ยมผืนผ้า 3"/>
          <p:cNvSpPr/>
          <p:nvPr/>
        </p:nvSpPr>
        <p:spPr>
          <a:xfrm>
            <a:off x="5015550" y="2632066"/>
            <a:ext cx="3240360" cy="5847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ขั้นการทดลอง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สี่เหลี่ยมผืนผ้า 3"/>
          <p:cNvSpPr/>
          <p:nvPr/>
        </p:nvSpPr>
        <p:spPr>
          <a:xfrm>
            <a:off x="5015550" y="3759099"/>
            <a:ext cx="3240360" cy="584775"/>
          </a:xfrm>
          <a:prstGeom prst="rect">
            <a:avLst/>
          </a:prstGeom>
          <a:gradFill flip="none" rotWithShape="1">
            <a:gsLst>
              <a:gs pos="0">
                <a:srgbClr val="009900">
                  <a:tint val="66000"/>
                  <a:satMod val="160000"/>
                </a:srgbClr>
              </a:gs>
              <a:gs pos="50000">
                <a:srgbClr val="009900">
                  <a:tint val="44500"/>
                  <a:satMod val="160000"/>
                </a:srgbClr>
              </a:gs>
              <a:gs pos="100000">
                <a:srgbClr val="009900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ขั้นวิเคราะห์ผล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สี่เหลี่ยมผืนผ้า 3"/>
          <p:cNvSpPr/>
          <p:nvPr/>
        </p:nvSpPr>
        <p:spPr>
          <a:xfrm>
            <a:off x="5001340" y="4758320"/>
            <a:ext cx="3240360" cy="5847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ขั้นอภิปรายผล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สี่เหลี่ยมผืนผ้า 3"/>
          <p:cNvSpPr/>
          <p:nvPr/>
        </p:nvSpPr>
        <p:spPr>
          <a:xfrm>
            <a:off x="5015550" y="5791112"/>
            <a:ext cx="3240360" cy="58477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สรุปและนำเสนอ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499992" y="774501"/>
            <a:ext cx="0" cy="53908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955094" y="3374378"/>
            <a:ext cx="54489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99992" y="774501"/>
            <a:ext cx="5013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498549" y="2989658"/>
            <a:ext cx="5013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499992" y="1954363"/>
            <a:ext cx="5013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514202" y="4051486"/>
            <a:ext cx="5013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484113" y="5050707"/>
            <a:ext cx="5013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498549" y="6165304"/>
            <a:ext cx="5013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6" name="Text Box 17"/>
          <p:cNvSpPr txBox="1">
            <a:spLocks/>
          </p:cNvSpPr>
          <p:nvPr/>
        </p:nvSpPr>
        <p:spPr bwMode="auto">
          <a:xfrm>
            <a:off x="6046760" y="1341263"/>
            <a:ext cx="2847830" cy="411162"/>
          </a:xfrm>
          <a:prstGeom prst="rect">
            <a:avLst/>
          </a:prstGeom>
          <a:solidFill>
            <a:srgbClr val="FFFF99"/>
          </a:solidFill>
          <a:ln w="635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เปลือกกล้วยน้ำว้า (ตากแห้ง </a:t>
            </a:r>
            <a:r>
              <a:rPr lang="en-US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7</a:t>
            </a:r>
            <a: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วัน)</a:t>
            </a:r>
            <a:endParaRPr lang="th-TH" sz="2000" b="1" dirty="0">
              <a:latin typeface="Arial" pitchFamily="34" charset="0"/>
            </a:endParaRPr>
          </a:p>
        </p:txBody>
      </p:sp>
      <p:sp>
        <p:nvSpPr>
          <p:cNvPr id="76815" name="Text Box 15"/>
          <p:cNvSpPr txBox="1">
            <a:spLocks/>
          </p:cNvSpPr>
          <p:nvPr/>
        </p:nvSpPr>
        <p:spPr bwMode="auto">
          <a:xfrm>
            <a:off x="3198930" y="2218853"/>
            <a:ext cx="2847830" cy="1067010"/>
          </a:xfrm>
          <a:prstGeom prst="rect">
            <a:avLst/>
          </a:prstGeom>
          <a:solidFill>
            <a:srgbClr val="99FF99"/>
          </a:solidFill>
          <a:ln w="635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ผสมวัตถุดิบในอัตราส่วน (%)</a:t>
            </a:r>
            <a:b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</a:br>
            <a:r>
              <a:rPr lang="en-US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95</a:t>
            </a:r>
            <a: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: </a:t>
            </a:r>
            <a:r>
              <a:rPr lang="en-US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5, 75</a:t>
            </a:r>
            <a: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: </a:t>
            </a:r>
            <a:r>
              <a:rPr lang="en-US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25, 50</a:t>
            </a:r>
            <a: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: </a:t>
            </a:r>
            <a:r>
              <a:rPr lang="en-US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50, 25</a:t>
            </a:r>
            <a: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: </a:t>
            </a:r>
            <a:r>
              <a:rPr lang="en-US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75</a:t>
            </a:r>
            <a: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</a:t>
            </a:r>
            <a:b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</a:br>
            <a: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และ </a:t>
            </a:r>
            <a:r>
              <a:rPr lang="en-US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5</a:t>
            </a:r>
            <a: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: </a:t>
            </a:r>
            <a:r>
              <a:rPr lang="en-US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95</a:t>
            </a:r>
            <a: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โดยน้ำหนัก</a:t>
            </a:r>
            <a:endParaRPr lang="th-TH" sz="2000" b="1" dirty="0">
              <a:latin typeface="Arial" pitchFamily="34" charset="0"/>
            </a:endParaRPr>
          </a:p>
        </p:txBody>
      </p:sp>
      <p:sp>
        <p:nvSpPr>
          <p:cNvPr id="76814" name="Text Box 14"/>
          <p:cNvSpPr txBox="1">
            <a:spLocks/>
          </p:cNvSpPr>
          <p:nvPr/>
        </p:nvSpPr>
        <p:spPr bwMode="auto">
          <a:xfrm>
            <a:off x="399885" y="1382887"/>
            <a:ext cx="2847830" cy="401638"/>
          </a:xfrm>
          <a:prstGeom prst="rect">
            <a:avLst/>
          </a:prstGeom>
          <a:solidFill>
            <a:srgbClr val="FF99CC"/>
          </a:solidFill>
          <a:ln w="635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กากตะกอนของเสีย (ตากแห้ง </a:t>
            </a:r>
            <a:r>
              <a:rPr lang="en-US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7</a:t>
            </a:r>
            <a: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วัน)</a:t>
            </a:r>
            <a:endParaRPr lang="th-TH" sz="2000" b="1" dirty="0">
              <a:latin typeface="Arial" pitchFamily="34" charset="0"/>
            </a:endParaRPr>
          </a:p>
        </p:txBody>
      </p:sp>
      <p:sp>
        <p:nvSpPr>
          <p:cNvPr id="76813" name="Text Box 13"/>
          <p:cNvSpPr txBox="1">
            <a:spLocks/>
          </p:cNvSpPr>
          <p:nvPr/>
        </p:nvSpPr>
        <p:spPr bwMode="auto">
          <a:xfrm>
            <a:off x="3186570" y="3514948"/>
            <a:ext cx="2872549" cy="438150"/>
          </a:xfrm>
          <a:prstGeom prst="rect">
            <a:avLst/>
          </a:prstGeom>
          <a:solidFill>
            <a:srgbClr val="99FF99"/>
          </a:solidFill>
          <a:ln w="635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เชื้อเพลิงอัดแท่ง (ตากแห้ง </a:t>
            </a:r>
            <a:r>
              <a:rPr lang="en-US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7</a:t>
            </a:r>
            <a: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 วัน )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6811" name="Text Box 12"/>
          <p:cNvSpPr txBox="1">
            <a:spLocks/>
          </p:cNvSpPr>
          <p:nvPr/>
        </p:nvSpPr>
        <p:spPr bwMode="auto">
          <a:xfrm>
            <a:off x="3185129" y="6344907"/>
            <a:ext cx="2875431" cy="432047"/>
          </a:xfrm>
          <a:prstGeom prst="rect">
            <a:avLst/>
          </a:prstGeom>
          <a:solidFill>
            <a:srgbClr val="99FF99"/>
          </a:solidFill>
          <a:ln w="635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th-TH" sz="2000" b="1" dirty="0"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สรุปและนำเสนอผลการศึกษา</a:t>
            </a:r>
            <a:endParaRPr lang="th-TH" sz="2000" b="1" dirty="0">
              <a:latin typeface="Arial" pitchFamily="34" charset="0"/>
            </a:endParaRPr>
          </a:p>
        </p:txBody>
      </p:sp>
      <p:sp>
        <p:nvSpPr>
          <p:cNvPr id="23" name="Text Box 25"/>
          <p:cNvSpPr txBox="1">
            <a:spLocks/>
          </p:cNvSpPr>
          <p:nvPr/>
        </p:nvSpPr>
        <p:spPr>
          <a:xfrm>
            <a:off x="3214179" y="4185641"/>
            <a:ext cx="2847830" cy="1893800"/>
          </a:xfrm>
          <a:prstGeom prst="rect">
            <a:avLst/>
          </a:prstGeom>
          <a:solidFill>
            <a:srgbClr val="99FF99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latin typeface="TH SarabunPSK" pitchFamily="34" charset="-34"/>
                <a:ea typeface="Calibri"/>
                <a:cs typeface="TH SarabunPSK" pitchFamily="34" charset="-34"/>
              </a:rPr>
              <a:t>วิเคราะห์คุณสมบัติด้านเชื้อเพลิง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2000" b="1" dirty="0">
                <a:latin typeface="TH SarabunPSK" pitchFamily="34" charset="-34"/>
                <a:ea typeface="Calibri"/>
                <a:cs typeface="TH SarabunPSK" pitchFamily="34" charset="-34"/>
              </a:rPr>
              <a:t>ปริมาณความชื้น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2000" b="1" dirty="0">
                <a:latin typeface="TH SarabunPSK" pitchFamily="34" charset="-34"/>
                <a:ea typeface="Calibri"/>
                <a:cs typeface="TH SarabunPSK" pitchFamily="34" charset="-34"/>
              </a:rPr>
              <a:t>ปริมาณเถ้า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2000" b="1" dirty="0">
                <a:latin typeface="TH SarabunPSK" pitchFamily="34" charset="-34"/>
                <a:ea typeface="Calibri"/>
                <a:cs typeface="TH SarabunPSK" pitchFamily="34" charset="-34"/>
              </a:rPr>
              <a:t>ปริมาณสารระเหย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h-TH" sz="2000" b="1" dirty="0">
                <a:latin typeface="TH SarabunPSK" pitchFamily="34" charset="-34"/>
                <a:ea typeface="Calibri"/>
                <a:cs typeface="TH SarabunPSK" pitchFamily="34" charset="-34"/>
              </a:rPr>
              <a:t>ปริมาณคาร์บอนคงตัว </a:t>
            </a:r>
            <a:endParaRPr lang="en-US" sz="20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latin typeface="TH SarabunPSK" pitchFamily="34" charset="-34"/>
                <a:ea typeface="Calibri"/>
                <a:cs typeface="TH SarabunPSK" pitchFamily="34" charset="-34"/>
              </a:rPr>
              <a:t> </a:t>
            </a:r>
            <a:r>
              <a:rPr lang="th-TH" sz="2000" b="1" dirty="0">
                <a:latin typeface="TH SarabunPSK" pitchFamily="34" charset="-34"/>
                <a:ea typeface="Calibri"/>
                <a:cs typeface="TH SarabunPSK" pitchFamily="34" charset="-34"/>
              </a:rPr>
              <a:t>ค่าความร้อน </a:t>
            </a:r>
            <a:endParaRPr lang="en-US" sz="2000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  <p:sp>
        <p:nvSpPr>
          <p:cNvPr id="76825" name="Text Box 18"/>
          <p:cNvSpPr txBox="1">
            <a:spLocks/>
          </p:cNvSpPr>
          <p:nvPr/>
        </p:nvSpPr>
        <p:spPr bwMode="auto">
          <a:xfrm>
            <a:off x="3226531" y="632992"/>
            <a:ext cx="2847830" cy="447675"/>
          </a:xfrm>
          <a:prstGeom prst="rect">
            <a:avLst/>
          </a:prstGeom>
          <a:solidFill>
            <a:srgbClr val="99FFCC"/>
          </a:solidFill>
          <a:ln w="63500" cmpd="thickThin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th-TH" sz="2000" b="1" dirty="0"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เตรียมวัตถุดิบ</a:t>
            </a:r>
            <a:endParaRPr lang="th-TH" sz="2000" b="1" dirty="0">
              <a:latin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743064" y="1197160"/>
            <a:ext cx="39608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43064" y="1197160"/>
            <a:ext cx="0" cy="14446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03876" y="1197160"/>
            <a:ext cx="0" cy="14446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08376" y="1081272"/>
            <a:ext cx="0" cy="14287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743064" y="1989322"/>
            <a:ext cx="39608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703876" y="1784535"/>
            <a:ext cx="0" cy="2159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728776" y="1784535"/>
            <a:ext cx="0" cy="2159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08376" y="2000435"/>
            <a:ext cx="0" cy="21907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609964" y="3295835"/>
            <a:ext cx="0" cy="21907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608376" y="3953060"/>
            <a:ext cx="0" cy="21907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636591" y="6105184"/>
            <a:ext cx="0" cy="2174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สี่เหลี่ยมผืนผ้า 3"/>
          <p:cNvSpPr/>
          <p:nvPr/>
        </p:nvSpPr>
        <p:spPr>
          <a:xfrm>
            <a:off x="599540" y="0"/>
            <a:ext cx="824786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กรอบการศึกษาเชื้อเพลิงอัดแท่ง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39917"/>
            <a:ext cx="8229600" cy="907504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6000" b="1" dirty="0" smtClean="0">
                <a:latin typeface="TH SarabunPSK" pitchFamily="34" charset="-34"/>
                <a:cs typeface="TH SarabunPSK" pitchFamily="34" charset="-34"/>
              </a:rPr>
              <a:t>บทที่ </a:t>
            </a:r>
            <a:r>
              <a:rPr lang="en-US" sz="6000" b="1" dirty="0" smtClean="0"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sz="6000" b="1" dirty="0" smtClean="0">
                <a:latin typeface="TH SarabunPSK" pitchFamily="34" charset="-34"/>
                <a:cs typeface="TH SarabunPSK" pitchFamily="34" charset="-34"/>
              </a:rPr>
              <a:t>ผลการศึกษา</a:t>
            </a:r>
            <a:endParaRPr lang="th-TH" sz="6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2"/>
          <p:cNvSpPr/>
          <p:nvPr/>
        </p:nvSpPr>
        <p:spPr>
          <a:xfrm>
            <a:off x="1049792" y="2215247"/>
            <a:ext cx="7170357" cy="58477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4.1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การเตรียมวัตถุดิบ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4"/>
          <p:cNvSpPr/>
          <p:nvPr/>
        </p:nvSpPr>
        <p:spPr>
          <a:xfrm>
            <a:off x="1049792" y="3378077"/>
            <a:ext cx="7170356" cy="58477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4.3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การวิเคราะห์ประสิทธิภาพเชื้อเพลิงอัดแท่ง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9793" y="2793302"/>
            <a:ext cx="7170356" cy="584775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4.2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 เชื้อเพลิงอัดแท่ง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 4"/>
          <p:cNvSpPr/>
          <p:nvPr/>
        </p:nvSpPr>
        <p:spPr>
          <a:xfrm>
            <a:off x="1055976" y="3962852"/>
            <a:ext cx="7170356" cy="5847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4.4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อภิปรายผลการเปรียบเทียบประสิทธิภาพเชื้อเพลิงอัดแท่ง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65120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571472" y="3143248"/>
            <a:ext cx="3240360" cy="707886"/>
          </a:xfrm>
          <a:prstGeom prst="rec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การเตรียมวัตถุดิบ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643438" y="1871219"/>
            <a:ext cx="2571768" cy="584775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กากตะกอนของเสีย</a:t>
            </a:r>
            <a:endParaRPr lang="en-US" sz="3200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3438" y="4689396"/>
            <a:ext cx="2571768" cy="584775"/>
          </a:xfrm>
          <a:prstGeom prst="rect">
            <a:avLst/>
          </a:prstGeom>
          <a:solidFill>
            <a:srgbClr val="FFFF66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เปลือกกล้วยน้ำว้า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7" name="ตัวเชื่อมต่อตรง 6"/>
          <p:cNvCxnSpPr/>
          <p:nvPr/>
        </p:nvCxnSpPr>
        <p:spPr>
          <a:xfrm rot="5400000">
            <a:off x="2821769" y="3607595"/>
            <a:ext cx="2786082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/>
          <p:cNvCxnSpPr/>
          <p:nvPr/>
        </p:nvCxnSpPr>
        <p:spPr>
          <a:xfrm>
            <a:off x="4214810" y="2214554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>
            <a:off x="4214810" y="5000636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>
            <a:off x="3786182" y="3500438"/>
            <a:ext cx="428628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5253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500042"/>
            <a:ext cx="2857520" cy="2286016"/>
          </a:xfrm>
          <a:prstGeom prst="rect">
            <a:avLst/>
          </a:prstGeom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4" y="500042"/>
            <a:ext cx="2928958" cy="2286016"/>
          </a:xfrm>
          <a:prstGeom prst="rect">
            <a:avLst/>
          </a:prstGeom>
        </p:spPr>
      </p:pic>
      <p:pic>
        <p:nvPicPr>
          <p:cNvPr id="6" name="รูปภาพ 5" descr="C:\Users\james\Desktop\โปรเจค\48866a33c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24440"/>
          <a:stretch/>
        </p:blipFill>
        <p:spPr bwMode="auto">
          <a:xfrm>
            <a:off x="1142976" y="3500438"/>
            <a:ext cx="2857520" cy="2286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รูปภาพ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4" y="3500438"/>
            <a:ext cx="2857520" cy="2357454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071538" y="2857496"/>
            <a:ext cx="3000396" cy="492443"/>
          </a:xfrm>
          <a:prstGeom prst="rect">
            <a:avLst/>
          </a:prstGeom>
          <a:solidFill>
            <a:srgbClr val="FF99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กากตะกอนของเสีย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857752" y="2857496"/>
            <a:ext cx="3214710" cy="49244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กากตะกอนของเสียที่ตากแห้งแล้ว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071538" y="5929330"/>
            <a:ext cx="3000396" cy="492443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เปลือกกล้วยน้ำว้า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929190" y="5929330"/>
            <a:ext cx="3214710" cy="4924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เปลือกกล้วยน้ำว้าที่แห้งแล้ว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3" name="ลูกศรเชื่อมต่อแบบตรง 12"/>
          <p:cNvCxnSpPr/>
          <p:nvPr/>
        </p:nvCxnSpPr>
        <p:spPr>
          <a:xfrm>
            <a:off x="4071934" y="1714488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/>
          <p:cNvCxnSpPr/>
          <p:nvPr/>
        </p:nvCxnSpPr>
        <p:spPr>
          <a:xfrm>
            <a:off x="4143372" y="4714884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928662" y="6000768"/>
            <a:ext cx="7286676" cy="523220"/>
          </a:xfrm>
          <a:prstGeom prst="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เครื่องอัดแท่งที่ใช้ในการศึกษาเป็นเครื่องอัดแบบเกลียว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07" y="404664"/>
            <a:ext cx="7286676" cy="5582249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14" descr="20130214_143925.jpg"/>
          <p:cNvPicPr/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000100" y="642918"/>
            <a:ext cx="7000924" cy="5357850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1000100" y="5977614"/>
            <a:ext cx="7000924" cy="523220"/>
          </a:xfrm>
          <a:prstGeom prst="rect">
            <a:avLst/>
          </a:prstGeom>
          <a:solidFill>
            <a:srgbClr val="FF33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ตัวอย่างอัตราส่วนกากตะกอนของเสียผสมกับเปลือกกล้วยน้ำว้า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222" y="332656"/>
            <a:ext cx="8229600" cy="907504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ขอบเขตการศึกษา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539" y="4214818"/>
            <a:ext cx="7286676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0" lvl="2"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การวิเคราะห์หาค่าพารามิเตอร์  </a:t>
            </a:r>
          </a:p>
          <a:p>
            <a:pPr marL="0" lvl="2"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	    สถาบันวิจัยวิทยาศาสตร์และเทคโนโลยีแห่งประเทศไทย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1538" y="3714752"/>
            <a:ext cx="7286676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0"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การอัดแท่งเชื้อเพลิง  บริษัท น่ำเฮงคอนสตรั๊คชั่น อีควิปเมนท์ จำกัด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1538" y="2786058"/>
            <a:ext cx="7286676" cy="954107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0"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พื้นที่ศึกษา  บ้านเลขที่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64/23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หมู่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6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ตำบลตลาดขวัญ  อำเภอเมือง </a:t>
            </a:r>
          </a:p>
          <a:p>
            <a:pPr marL="0"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	   จังหวัดนนทบุรี</a:t>
            </a:r>
            <a:endParaRPr lang="en-US" sz="11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1539" y="1428736"/>
            <a:ext cx="7286676" cy="1384995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0" lvl="2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 การศึกษาเชิงทดลอง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Experimental Research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)  </a:t>
            </a:r>
          </a:p>
          <a:p>
            <a:pPr marL="0" lvl="2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 โดยนำกากตะกอนของเสียผสมเปลือกกล้วยน้ำว้าในอัตราส่วนที่เหมาะสม 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  สำหรับผลิตเป็นเชื้อเพลิงอัดแท่ง</a:t>
            </a:r>
            <a:endParaRPr lang="en-US" sz="11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 Box 25"/>
          <p:cNvSpPr txBox="1">
            <a:spLocks/>
          </p:cNvSpPr>
          <p:nvPr/>
        </p:nvSpPr>
        <p:spPr>
          <a:xfrm>
            <a:off x="1071538" y="5143512"/>
            <a:ext cx="7286676" cy="1357322"/>
          </a:xfrm>
          <a:prstGeom prst="rect">
            <a:avLst/>
          </a:prstGeom>
          <a:solidFill>
            <a:srgbClr val="CC99FF"/>
          </a:solidFill>
          <a:ln w="635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ea typeface="Calibri"/>
                <a:cs typeface="TH SarabunPSK" pitchFamily="34" charset="-34"/>
              </a:rPr>
              <a:t>วิเคราะห์คุณสมบัติด้านเชื้อเพลิง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ea typeface="Calibri"/>
                <a:cs typeface="TH SarabunPSK" pitchFamily="34" charset="-34"/>
              </a:rPr>
              <a:t>	    ปริมาณความชื้น  ปริมาณเถ้า  ปริมาณสารระเหย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itchFamily="34" charset="-34"/>
                <a:ea typeface="Calibri"/>
                <a:cs typeface="TH SarabunPSK" pitchFamily="34" charset="-34"/>
              </a:rPr>
              <a:t>	    ปริมาณคาร์บอนคงตัว  ค่าความร้อน </a:t>
            </a:r>
            <a:endParaRPr lang="en-US" b="1" dirty="0">
              <a:latin typeface="TH SarabunPSK" pitchFamily="34" charset="-34"/>
              <a:ea typeface="Calibri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15" descr="20130214_15405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4071966" cy="4929222"/>
          </a:xfrm>
          <a:prstGeom prst="rect">
            <a:avLst/>
          </a:prstGeom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428604"/>
            <a:ext cx="3929090" cy="4929222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357158" y="5357826"/>
            <a:ext cx="4071966" cy="892552"/>
          </a:xfrm>
          <a:prstGeom prst="rect">
            <a:avLst/>
          </a:prstGeom>
          <a:gradFill flip="none" rotWithShape="1">
            <a:gsLst>
              <a:gs pos="0">
                <a:srgbClr val="009900">
                  <a:tint val="66000"/>
                  <a:satMod val="160000"/>
                </a:srgbClr>
              </a:gs>
              <a:gs pos="50000">
                <a:srgbClr val="009900">
                  <a:tint val="44500"/>
                  <a:satMod val="160000"/>
                </a:srgbClr>
              </a:gs>
              <a:gs pos="100000">
                <a:srgbClr val="009900">
                  <a:tint val="23500"/>
                  <a:satMod val="16000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ตัวอย่างอัตราส่วนที่ผสม</a:t>
            </a:r>
          </a:p>
          <a:p>
            <a:pPr algn="ctr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ใส่เครื่องอัดแท่ง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786314" y="5357826"/>
            <a:ext cx="3929090" cy="892552"/>
          </a:xfrm>
          <a:prstGeom prst="rec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ตัวอย่างแท่งเชื้อเพลิง</a:t>
            </a:r>
          </a:p>
          <a:p>
            <a:pPr algn="ctr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ที่ออกจากกระบอกอัด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793152" y="2714620"/>
            <a:ext cx="3571900" cy="1200329"/>
          </a:xfrm>
          <a:prstGeom prst="rect">
            <a:avLst/>
          </a:prstGeom>
          <a:solidFill>
            <a:srgbClr val="FF99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การวิเคราะห์ประสิทธิภาพ</a:t>
            </a:r>
          </a:p>
          <a:p>
            <a:pPr algn="ctr"/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เชื้อเพลิงอัดแท่ง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222308" y="1142984"/>
            <a:ext cx="2842446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การตรวจลักษณะรูปร่าง</a:t>
            </a:r>
          </a:p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ของเชื้อเพลิงอัดแท่ง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22308" y="4643446"/>
            <a:ext cx="2857520" cy="584775"/>
          </a:xfrm>
          <a:prstGeom prst="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คุณสมบัติด้านเชื้อเพลิง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 rot="5400000">
            <a:off x="3150606" y="3286124"/>
            <a:ext cx="3286148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ลูกศรเชื่อมต่อแบบตรง 9"/>
          <p:cNvCxnSpPr/>
          <p:nvPr/>
        </p:nvCxnSpPr>
        <p:spPr>
          <a:xfrm>
            <a:off x="4793680" y="1643050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ลูกศรเชื่อมต่อแบบตรง 10"/>
          <p:cNvCxnSpPr/>
          <p:nvPr/>
        </p:nvCxnSpPr>
        <p:spPr>
          <a:xfrm>
            <a:off x="4793680" y="4929198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>
            <a:off x="4365052" y="3357562"/>
            <a:ext cx="428628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28596" y="571480"/>
            <a:ext cx="8429684" cy="707886"/>
          </a:xfrm>
          <a:prstGeom prst="rect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ผลการตรวจลักษณะและรูปร่างของเชื้อเพลิงอัดแท่ง</a:t>
            </a:r>
          </a:p>
          <a:p>
            <a:pPr algn="ctr"/>
            <a:endParaRPr lang="th-TH" sz="800" b="1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/>
        </p:nvGraphicFramePr>
        <p:xfrm>
          <a:off x="500034" y="1500174"/>
          <a:ext cx="8358246" cy="4834678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4554763"/>
                <a:gridCol w="3803483"/>
              </a:tblGrid>
              <a:tr h="1187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อัตราส่วน</a:t>
                      </a:r>
                      <a:b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</a:b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กากตะกอนของเสีย(</a:t>
                      </a:r>
                      <a:r>
                        <a:rPr lang="en-US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%</a:t>
                      </a: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 ต่อ เปลือกกล้วยน้ำว้า(</a:t>
                      </a:r>
                      <a:r>
                        <a:rPr lang="en-US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%</a:t>
                      </a: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</a:t>
                      </a:r>
                      <a:endParaRPr lang="en-US" sz="24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ลักษณะรูปร่างของเชื้อเพลิงอัดแท่ง</a:t>
                      </a:r>
                      <a:endParaRPr lang="en-US" sz="24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61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95 :  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สามารถอัดแท่งได้ เริ่มติดขัด ผิว</a:t>
                      </a:r>
                      <a:r>
                        <a:rPr lang="th-TH" sz="24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ค่อนข้างขรุขระ</a:t>
                      </a:r>
                      <a:endParaRPr lang="en-US" sz="24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61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75 : 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สามารถอัดแท่งได้ ไม่ติดขัด ผิวค่อนข้างขรุขระ</a:t>
                      </a:r>
                      <a:endParaRPr lang="en-US" sz="24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61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50 : 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สามารถอัดแท่งได้ ไม่ติดขัด ผิวค่อนข้างขรุขระ</a:t>
                      </a:r>
                      <a:endParaRPr lang="en-US" sz="24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61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25 : 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สามารถอัดแท่งได้ ไม่ติดขัด ผิว</a:t>
                      </a:r>
                      <a:r>
                        <a:rPr lang="th-TH" sz="24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ขรุขระ</a:t>
                      </a:r>
                      <a:endParaRPr lang="en-US" sz="24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61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  : 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ไม่สามารถอัดแท่ง</a:t>
                      </a:r>
                      <a:endParaRPr lang="en-US" sz="24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24" descr="20130214_154833.jpg"/>
          <p:cNvPicPr/>
          <p:nvPr/>
        </p:nvPicPr>
        <p:blipFill>
          <a:blip r:embed="rId2" cstate="print"/>
          <a:stretch>
            <a:fillRect/>
          </a:stretch>
        </p:blipFill>
        <p:spPr>
          <a:xfrm flipH="1" flipV="1">
            <a:off x="500034" y="449818"/>
            <a:ext cx="8143932" cy="555095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500034" y="6039169"/>
            <a:ext cx="8143932" cy="52322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ผลการอัดแท่งเชื้อเพลิงในอัตราส่วน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95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: 5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16" descr="20130214_145758.jpg"/>
          <p:cNvPicPr/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57158" y="428603"/>
            <a:ext cx="8409340" cy="5715040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357158" y="6110607"/>
            <a:ext cx="8429684" cy="523220"/>
          </a:xfrm>
          <a:prstGeom prst="rect">
            <a:avLst/>
          </a:prstGeom>
          <a:solidFill>
            <a:srgbClr val="FF99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ผลการอัดแท่งเชื้อเพลิงในอัตราส่วน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75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: 25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29" descr="20130214_151824.jpg"/>
          <p:cNvPicPr/>
          <p:nvPr/>
        </p:nvPicPr>
        <p:blipFill>
          <a:blip r:embed="rId2" cstate="print"/>
          <a:stretch>
            <a:fillRect/>
          </a:stretch>
        </p:blipFill>
        <p:spPr>
          <a:xfrm flipH="1" flipV="1">
            <a:off x="357158" y="428604"/>
            <a:ext cx="8429684" cy="5643602"/>
          </a:xfrm>
          <a:prstGeom prst="rect">
            <a:avLst/>
          </a:prstGeom>
        </p:spPr>
      </p:pic>
      <p:sp>
        <p:nvSpPr>
          <p:cNvPr id="12" name="สี่เหลี่ยมผืนผ้า 11"/>
          <p:cNvSpPr/>
          <p:nvPr/>
        </p:nvSpPr>
        <p:spPr>
          <a:xfrm>
            <a:off x="357158" y="6072206"/>
            <a:ext cx="842968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ผลการอัดแท่งเชื้อเพลิงในอัตราส่วน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50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: 50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0" descr="20130214_15300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8358246" cy="5572164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357158" y="6000768"/>
            <a:ext cx="8429684" cy="52322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ผลการอัดแท่งเชื้อเพลิงในอัตราส่วน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25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: 75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31" descr="20130214_152840.jpg"/>
          <p:cNvPicPr/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500034" y="428604"/>
            <a:ext cx="8215370" cy="5572164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500034" y="6028478"/>
            <a:ext cx="8215370" cy="5232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ผลการอัดแท่งเชื้อเพลิงในอัตราส่วน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5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: 95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199273" y="3068770"/>
            <a:ext cx="3143272" cy="584775"/>
          </a:xfrm>
          <a:prstGeom prst="rect">
            <a:avLst/>
          </a:prstGeom>
          <a:solidFill>
            <a:srgbClr val="FF99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คุณสมบัติด้านเชื้อเพลิง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6798" y="1970367"/>
            <a:ext cx="2643206" cy="954107"/>
          </a:xfrm>
          <a:prstGeom prst="rect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ปริมาณ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เถ้า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(Ash Content)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6799" y="1000108"/>
            <a:ext cx="2628474" cy="954107"/>
          </a:xfrm>
          <a:prstGeom prst="rect">
            <a:avLst/>
          </a:prstGeom>
          <a:gradFill flip="none" rotWithShape="1">
            <a:gsLst>
              <a:gs pos="0">
                <a:srgbClr val="0066FF">
                  <a:tint val="66000"/>
                  <a:satMod val="160000"/>
                </a:srgbClr>
              </a:gs>
              <a:gs pos="50000">
                <a:srgbClr val="0066FF">
                  <a:tint val="44500"/>
                  <a:satMod val="160000"/>
                </a:srgbClr>
              </a:gs>
              <a:gs pos="100000">
                <a:srgbClr val="0066FF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ปริมาณ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ความชื้น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(Moisture Content)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6798" y="3944207"/>
            <a:ext cx="2643206" cy="954107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ปริมาณคาร์บอนคง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ตัว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(Fixed Carbon)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6798" y="4928321"/>
            <a:ext cx="2644327" cy="95410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ค่าความ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ร้อน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(Calorific Value)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6799" y="2961104"/>
            <a:ext cx="2643206" cy="95410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ปริมาณสาร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ระเหย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(Volatile Matter)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1" name="ตัวเชื่อมต่อตรง 10"/>
          <p:cNvCxnSpPr/>
          <p:nvPr/>
        </p:nvCxnSpPr>
        <p:spPr>
          <a:xfrm rot="5400000">
            <a:off x="2678893" y="3393281"/>
            <a:ext cx="392909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ลูกศรเชื่อมต่อแบบตรง 12"/>
          <p:cNvCxnSpPr/>
          <p:nvPr/>
        </p:nvCxnSpPr>
        <p:spPr>
          <a:xfrm>
            <a:off x="4643438" y="1428736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/>
          <p:cNvCxnSpPr/>
          <p:nvPr/>
        </p:nvCxnSpPr>
        <p:spPr>
          <a:xfrm>
            <a:off x="4658170" y="2425828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>
            <a:off x="4643438" y="5357826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/>
          <p:cNvCxnSpPr/>
          <p:nvPr/>
        </p:nvCxnSpPr>
        <p:spPr>
          <a:xfrm>
            <a:off x="4658170" y="4354654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/>
          <p:cNvCxnSpPr/>
          <p:nvPr/>
        </p:nvCxnSpPr>
        <p:spPr>
          <a:xfrm>
            <a:off x="4658170" y="3354522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>
            <a:off x="4342545" y="3354522"/>
            <a:ext cx="35719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714348" y="571480"/>
            <a:ext cx="7715304" cy="5232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ปริมาณความชื้น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(Moisture Content)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/>
        </p:nvGraphicFramePr>
        <p:xfrm>
          <a:off x="714348" y="1500174"/>
          <a:ext cx="7643866" cy="3113107"/>
        </p:xfrm>
        <a:graphic>
          <a:graphicData uri="http://schemas.openxmlformats.org/drawingml/2006/table">
            <a:tbl>
              <a:tblPr/>
              <a:tblGrid>
                <a:gridCol w="4408608"/>
                <a:gridCol w="3235258"/>
              </a:tblGrid>
              <a:tr h="1009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อัตราส่วน</a:t>
                      </a:r>
                      <a:b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</a:b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กากตะกอนของเสีย(</a:t>
                      </a:r>
                      <a:r>
                        <a:rPr lang="en-US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%</a:t>
                      </a: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 ต่อ เปลือกกล้วยน้ำว้า(</a:t>
                      </a:r>
                      <a:r>
                        <a:rPr lang="en-US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%</a:t>
                      </a: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</a:t>
                      </a:r>
                      <a:endParaRPr lang="en-US" sz="24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2298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ปริมาณความชื้น</a:t>
                      </a:r>
                      <a:endParaRPr lang="en-US" sz="24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(ร้อยละ)</a:t>
                      </a:r>
                      <a:endParaRPr lang="en-US" sz="24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36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95 :  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10.0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36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75 : 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10.4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36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50 : 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9.7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36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25 : 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9.7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36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  : 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11.6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2910" y="2714620"/>
            <a:ext cx="2357454" cy="107841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th-TH" sz="36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ประโยชน์</a:t>
            </a:r>
            <a:br>
              <a:rPr lang="th-TH" sz="36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 smtClean="0">
                <a:solidFill>
                  <a:schemeClr val="tx1"/>
                </a:solidFill>
                <a:effectLst/>
                <a:latin typeface="TH SarabunPSK" pitchFamily="34" charset="-34"/>
                <a:cs typeface="TH SarabunPSK" pitchFamily="34" charset="-34"/>
              </a:rPr>
              <a:t>ที่คาดว่าจะได้รับ</a:t>
            </a:r>
            <a:endParaRPr lang="th-TH" sz="3600" b="1" dirty="0"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3372" y="1428736"/>
            <a:ext cx="4572032" cy="1384995"/>
          </a:xfrm>
          <a:prstGeom prst="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68288" lvl="2" indent="-2682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ทราบอัตราส่วนที่เหมาะสม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ในการผลิตเชื้อเพลิงอัดแท่งระหว่าง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กากตะกอนของเสียผสมเปลือกกล้วยน้ำว้า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4810" y="4143380"/>
            <a:ext cx="4500594" cy="954107"/>
          </a:xfrm>
          <a:prstGeom prst="rect">
            <a:avLst/>
          </a:prstGeom>
          <a:solidFill>
            <a:srgbClr val="FF99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68288" lvl="2" indent="-2682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ได้เชื้อเพลิงอัดแท่ง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ที่สามารถ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นำไปใช้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ประโยชน์ได้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214562" y="3357563"/>
            <a:ext cx="27146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571875" y="2000250"/>
            <a:ext cx="5715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571875" y="4714875"/>
            <a:ext cx="5715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000375" y="3286125"/>
            <a:ext cx="5715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9"/>
          <p:cNvGraphicFramePr/>
          <p:nvPr/>
        </p:nvGraphicFramePr>
        <p:xfrm>
          <a:off x="500034" y="928670"/>
          <a:ext cx="8143932" cy="557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สี่เหลี่ยมผืนผ้า 4"/>
          <p:cNvSpPr/>
          <p:nvPr/>
        </p:nvSpPr>
        <p:spPr>
          <a:xfrm>
            <a:off x="500034" y="214290"/>
            <a:ext cx="8215370" cy="52322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แสดงปริมาณความชื้นของเชื้อเพลิงอัดแท่ง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4704704" y="5760966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5977563" y="5772088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3442116" y="5777758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7198594" y="5774811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2207601" y="5763903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857224" y="642918"/>
            <a:ext cx="7500990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ปริมาณเถ้า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(Ash Content)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857224" y="1643050"/>
          <a:ext cx="7572428" cy="2944368"/>
        </p:xfrm>
        <a:graphic>
          <a:graphicData uri="http://schemas.openxmlformats.org/drawingml/2006/table">
            <a:tbl>
              <a:tblPr/>
              <a:tblGrid>
                <a:gridCol w="4424569"/>
                <a:gridCol w="314785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อัตราส่วน</a:t>
                      </a:r>
                      <a:b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</a:b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กากตะกอนของเสีย(</a:t>
                      </a:r>
                      <a:r>
                        <a:rPr lang="en-US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%</a:t>
                      </a: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 ต่อ เปลือกกล้วยน้ำว้า(</a:t>
                      </a:r>
                      <a:r>
                        <a:rPr lang="en-US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%</a:t>
                      </a:r>
                      <a:r>
                        <a:rPr lang="th-TH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</a:t>
                      </a:r>
                      <a:endParaRPr lang="en-US" sz="24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ปริมาณเถ้า</a:t>
                      </a:r>
                      <a:endParaRPr lang="en-US" sz="24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(ร้อยละ)</a:t>
                      </a:r>
                      <a:endParaRPr lang="en-US" sz="24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95 :  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18.3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75 : 25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17.7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50 : 50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16.3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25 : 75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15.8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  : 95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15.2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33CC">
                            <a:tint val="66000"/>
                            <a:satMod val="160000"/>
                          </a:srgbClr>
                        </a:gs>
                        <a:gs pos="50000">
                          <a:srgbClr val="FF33CC">
                            <a:tint val="44500"/>
                            <a:satMod val="160000"/>
                          </a:srgbClr>
                        </a:gs>
                        <a:gs pos="100000">
                          <a:srgbClr val="FF33CC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0"/>
          <p:cNvGraphicFramePr/>
          <p:nvPr/>
        </p:nvGraphicFramePr>
        <p:xfrm>
          <a:off x="428596" y="857232"/>
          <a:ext cx="8286808" cy="557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สี่เหลี่ยมผืนผ้า 2"/>
          <p:cNvSpPr/>
          <p:nvPr/>
        </p:nvSpPr>
        <p:spPr>
          <a:xfrm>
            <a:off x="428596" y="214290"/>
            <a:ext cx="8358246" cy="523220"/>
          </a:xfrm>
          <a:prstGeom prst="rect">
            <a:avLst/>
          </a:prstGeom>
          <a:gradFill flip="none" rotWithShape="1">
            <a:gsLst>
              <a:gs pos="0">
                <a:srgbClr val="FF33CC">
                  <a:tint val="66000"/>
                  <a:satMod val="160000"/>
                </a:srgbClr>
              </a:gs>
              <a:gs pos="50000">
                <a:srgbClr val="FF33CC">
                  <a:tint val="44500"/>
                  <a:satMod val="160000"/>
                </a:srgbClr>
              </a:gs>
              <a:gs pos="100000">
                <a:srgbClr val="FF33CC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/>
              <a:t>แสดงปริมาณเถ้าของเชื้อเพลิงอัดแท่ง</a:t>
            </a:r>
            <a:endParaRPr lang="th-TH" dirty="0"/>
          </a:p>
        </p:txBody>
      </p:sp>
      <p:pic>
        <p:nvPicPr>
          <p:cNvPr id="6" name="Picture 5"/>
          <p:cNvPicPr/>
          <p:nvPr/>
        </p:nvPicPr>
        <p:blipFill rotWithShape="1">
          <a:blip r:embed="rId4"/>
          <a:srcRect l="25308" t="46626" r="72162" b="43558"/>
          <a:stretch/>
        </p:blipFill>
        <p:spPr bwMode="auto">
          <a:xfrm>
            <a:off x="4607719" y="5705546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/>
          <a:srcRect l="25308" t="46626" r="72162" b="43558"/>
          <a:stretch/>
        </p:blipFill>
        <p:spPr bwMode="auto">
          <a:xfrm>
            <a:off x="5935998" y="5688958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25308" t="46626" r="72162" b="43558"/>
          <a:stretch/>
        </p:blipFill>
        <p:spPr bwMode="auto">
          <a:xfrm>
            <a:off x="3289711" y="5708483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/>
          <a:srcRect l="25308" t="46626" r="72162" b="43558"/>
          <a:stretch/>
        </p:blipFill>
        <p:spPr bwMode="auto">
          <a:xfrm>
            <a:off x="7226304" y="5705536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/>
          <a:srcRect l="25308" t="46626" r="72162" b="43558"/>
          <a:stretch/>
        </p:blipFill>
        <p:spPr bwMode="auto">
          <a:xfrm>
            <a:off x="2004689" y="5702813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928662" y="571480"/>
            <a:ext cx="7572428" cy="523220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ปริมาณสารระเหย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(Volatile Matter)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1000100" y="1643050"/>
          <a:ext cx="7429552" cy="2944368"/>
        </p:xfrm>
        <a:graphic>
          <a:graphicData uri="http://schemas.openxmlformats.org/drawingml/2006/table">
            <a:tbl>
              <a:tblPr/>
              <a:tblGrid>
                <a:gridCol w="4474627"/>
                <a:gridCol w="295492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อัตราส่วน</a:t>
                      </a:r>
                      <a:b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</a:b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กากตะกอนของเสีย(</a:t>
                      </a: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%</a:t>
                      </a: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 ต่อ เปลือกกล้วยน้ำว้า(</a:t>
                      </a: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%</a:t>
                      </a: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</a:t>
                      </a:r>
                      <a:endParaRPr lang="en-US" sz="24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6600">
                            <a:tint val="66000"/>
                            <a:satMod val="160000"/>
                          </a:srgbClr>
                        </a:gs>
                        <a:gs pos="50000">
                          <a:srgbClr val="FF6600">
                            <a:tint val="44500"/>
                            <a:satMod val="160000"/>
                          </a:srgbClr>
                        </a:gs>
                        <a:gs pos="100000">
                          <a:srgbClr val="FF66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ปริมาณสารระเหย</a:t>
                      </a:r>
                      <a:endParaRPr lang="en-US" sz="24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(ร้อยละ)</a:t>
                      </a:r>
                      <a:endParaRPr lang="en-US" sz="24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6600">
                            <a:tint val="66000"/>
                            <a:satMod val="160000"/>
                          </a:srgbClr>
                        </a:gs>
                        <a:gs pos="50000">
                          <a:srgbClr val="FF6600">
                            <a:tint val="44500"/>
                            <a:satMod val="160000"/>
                          </a:srgbClr>
                        </a:gs>
                        <a:gs pos="100000">
                          <a:srgbClr val="FF66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95 :  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6600">
                            <a:tint val="66000"/>
                            <a:satMod val="160000"/>
                          </a:srgbClr>
                        </a:gs>
                        <a:gs pos="50000">
                          <a:srgbClr val="FF6600">
                            <a:tint val="44500"/>
                            <a:satMod val="160000"/>
                          </a:srgbClr>
                        </a:gs>
                        <a:gs pos="100000">
                          <a:srgbClr val="FF66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57.1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6600">
                            <a:tint val="66000"/>
                            <a:satMod val="160000"/>
                          </a:srgbClr>
                        </a:gs>
                        <a:gs pos="50000">
                          <a:srgbClr val="FF6600">
                            <a:tint val="44500"/>
                            <a:satMod val="160000"/>
                          </a:srgbClr>
                        </a:gs>
                        <a:gs pos="100000">
                          <a:srgbClr val="FF66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75 : 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6600">
                            <a:tint val="66000"/>
                            <a:satMod val="160000"/>
                          </a:srgbClr>
                        </a:gs>
                        <a:gs pos="50000">
                          <a:srgbClr val="FF6600">
                            <a:tint val="44500"/>
                            <a:satMod val="160000"/>
                          </a:srgbClr>
                        </a:gs>
                        <a:gs pos="100000">
                          <a:srgbClr val="FF66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58.1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6600">
                            <a:tint val="66000"/>
                            <a:satMod val="160000"/>
                          </a:srgbClr>
                        </a:gs>
                        <a:gs pos="50000">
                          <a:srgbClr val="FF6600">
                            <a:tint val="44500"/>
                            <a:satMod val="160000"/>
                          </a:srgbClr>
                        </a:gs>
                        <a:gs pos="100000">
                          <a:srgbClr val="FF66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50 : 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6600">
                            <a:tint val="66000"/>
                            <a:satMod val="160000"/>
                          </a:srgbClr>
                        </a:gs>
                        <a:gs pos="50000">
                          <a:srgbClr val="FF6600">
                            <a:tint val="44500"/>
                            <a:satMod val="160000"/>
                          </a:srgbClr>
                        </a:gs>
                        <a:gs pos="100000">
                          <a:srgbClr val="FF66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61.1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6600">
                            <a:tint val="66000"/>
                            <a:satMod val="160000"/>
                          </a:srgbClr>
                        </a:gs>
                        <a:gs pos="50000">
                          <a:srgbClr val="FF6600">
                            <a:tint val="44500"/>
                            <a:satMod val="160000"/>
                          </a:srgbClr>
                        </a:gs>
                        <a:gs pos="100000">
                          <a:srgbClr val="FF66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25 : 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6600">
                            <a:tint val="66000"/>
                            <a:satMod val="160000"/>
                          </a:srgbClr>
                        </a:gs>
                        <a:gs pos="50000">
                          <a:srgbClr val="FF6600">
                            <a:tint val="44500"/>
                            <a:satMod val="160000"/>
                          </a:srgbClr>
                        </a:gs>
                        <a:gs pos="100000">
                          <a:srgbClr val="FF66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61.8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6600">
                            <a:tint val="66000"/>
                            <a:satMod val="160000"/>
                          </a:srgbClr>
                        </a:gs>
                        <a:gs pos="50000">
                          <a:srgbClr val="FF6600">
                            <a:tint val="44500"/>
                            <a:satMod val="160000"/>
                          </a:srgbClr>
                        </a:gs>
                        <a:gs pos="100000">
                          <a:srgbClr val="FF66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  : 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6600">
                            <a:tint val="66000"/>
                            <a:satMod val="160000"/>
                          </a:srgbClr>
                        </a:gs>
                        <a:gs pos="50000">
                          <a:srgbClr val="FF6600">
                            <a:tint val="44500"/>
                            <a:satMod val="160000"/>
                          </a:srgbClr>
                        </a:gs>
                        <a:gs pos="100000">
                          <a:srgbClr val="FF66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62.7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6600">
                            <a:tint val="66000"/>
                            <a:satMod val="160000"/>
                          </a:srgbClr>
                        </a:gs>
                        <a:gs pos="50000">
                          <a:srgbClr val="FF6600">
                            <a:tint val="44500"/>
                            <a:satMod val="160000"/>
                          </a:srgbClr>
                        </a:gs>
                        <a:gs pos="100000">
                          <a:srgbClr val="FF6600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2"/>
          <p:cNvGraphicFramePr/>
          <p:nvPr/>
        </p:nvGraphicFramePr>
        <p:xfrm>
          <a:off x="428596" y="857232"/>
          <a:ext cx="8286808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สี่เหลี่ยมผืนผ้า 2"/>
          <p:cNvSpPr/>
          <p:nvPr/>
        </p:nvSpPr>
        <p:spPr>
          <a:xfrm>
            <a:off x="428596" y="214290"/>
            <a:ext cx="8358246" cy="523220"/>
          </a:xfrm>
          <a:prstGeom prst="rec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แสดงปริมาณสารระเหยของเชื้อเพลิงอัดแท่ง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4746269" y="5774821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6088403" y="5772088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3400551" y="5777758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7386100" y="5777959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2093285" y="5777758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57224" y="571480"/>
            <a:ext cx="750099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ปริมาณคาร์บอนคงตัว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(Fixed Carbon)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928662" y="1571612"/>
          <a:ext cx="7500990" cy="2944368"/>
        </p:xfrm>
        <a:graphic>
          <a:graphicData uri="http://schemas.openxmlformats.org/drawingml/2006/table">
            <a:tbl>
              <a:tblPr/>
              <a:tblGrid>
                <a:gridCol w="4526506"/>
                <a:gridCol w="2974484"/>
              </a:tblGrid>
              <a:tr h="811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อัตราส่วน</a:t>
                      </a:r>
                      <a:b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</a:b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กากตะกอนของเสีย(</a:t>
                      </a: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%</a:t>
                      </a: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 ต่อ เปลือกกล้วยน้ำว้า(</a:t>
                      </a: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%</a:t>
                      </a: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</a:t>
                      </a:r>
                      <a:endParaRPr lang="en-US" sz="24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ปริมาณคาร์บอนคงตัว</a:t>
                      </a:r>
                      <a:endParaRPr lang="en-US" sz="24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(ร้อยละ)</a:t>
                      </a:r>
                      <a:endParaRPr lang="en-US" sz="24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5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95 :  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14.6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5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75 : 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13.8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5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50 : 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12.9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5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25 : 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12.7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5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  : 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3"/>
          <p:cNvGraphicFramePr/>
          <p:nvPr/>
        </p:nvGraphicFramePr>
        <p:xfrm>
          <a:off x="357158" y="785794"/>
          <a:ext cx="8429684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สี่เหลี่ยมผืนผ้า 2"/>
          <p:cNvSpPr/>
          <p:nvPr/>
        </p:nvSpPr>
        <p:spPr>
          <a:xfrm>
            <a:off x="357158" y="214290"/>
            <a:ext cx="8429684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แสดงปริมาณคาร์บอนคงตัวของเชื้อเพลิงอัดแท่ง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4552299" y="5303941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5894433" y="5301018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3234291" y="5306688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7184739" y="5289886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1935414" y="5301208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785786" y="714356"/>
            <a:ext cx="7786742" cy="52322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ค่าความร้อน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(Calorific Value)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857224" y="1785926"/>
          <a:ext cx="7643865" cy="3364992"/>
        </p:xfrm>
        <a:graphic>
          <a:graphicData uri="http://schemas.openxmlformats.org/drawingml/2006/table">
            <a:tbl>
              <a:tblPr/>
              <a:tblGrid>
                <a:gridCol w="4349064"/>
                <a:gridCol w="1186277"/>
                <a:gridCol w="1186277"/>
                <a:gridCol w="922247"/>
              </a:tblGrid>
              <a:tr h="25717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อัตราส่วน</a:t>
                      </a:r>
                      <a:b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</a:b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กากตะกอนของเสีย(</a:t>
                      </a: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%</a:t>
                      </a: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 ต่อ เปลือกกล้วยน้ำว้า(</a:t>
                      </a: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%</a:t>
                      </a: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</a:t>
                      </a:r>
                      <a:endParaRPr lang="en-US" sz="24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ค่าความร้อน </a:t>
                      </a:r>
                      <a:endParaRPr lang="en-US" sz="24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(กิโลแคลอรี่ต่อกิโลกรัม)</a:t>
                      </a:r>
                      <a:endParaRPr lang="en-US" sz="24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20002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วัดครั้งที่ </a:t>
                      </a: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วัดครั้งที่</a:t>
                      </a: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ค่าเฉลี่ย</a:t>
                      </a:r>
                      <a:endParaRPr lang="en-US" sz="24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95 :  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3,950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4,390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4,170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75 : 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3,920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4,370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4,145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50 : 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3,910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4,330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4,120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25 : 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3,980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4,410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4,195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  : 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3,890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4,410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4,150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7"/>
          <p:cNvGraphicFramePr/>
          <p:nvPr/>
        </p:nvGraphicFramePr>
        <p:xfrm>
          <a:off x="357158" y="857232"/>
          <a:ext cx="8358246" cy="5643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สี่เหลี่ยมผืนผ้า 3"/>
          <p:cNvSpPr/>
          <p:nvPr/>
        </p:nvSpPr>
        <p:spPr>
          <a:xfrm>
            <a:off x="428596" y="285728"/>
            <a:ext cx="8286808" cy="523220"/>
          </a:xfrm>
          <a:prstGeom prst="rect">
            <a:avLst/>
          </a:prstGeom>
          <a:gradFill flip="none" rotWithShape="1">
            <a:gsLst>
              <a:gs pos="0">
                <a:srgbClr val="9933FF">
                  <a:tint val="66000"/>
                  <a:satMod val="160000"/>
                </a:srgbClr>
              </a:gs>
              <a:gs pos="50000">
                <a:srgbClr val="9933FF">
                  <a:tint val="44500"/>
                  <a:satMod val="160000"/>
                </a:srgbClr>
              </a:gs>
              <a:gs pos="100000">
                <a:srgbClr val="9933FF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แสดงค่าความร้อนเฉลี่ยของเชื้อเพลิงอัดแท่ง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4995659" y="5719401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6254663" y="5716668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3733071" y="5708483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7461839" y="5705536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/>
          <a:srcRect l="25308" t="46626" r="72162" b="43558"/>
          <a:stretch/>
        </p:blipFill>
        <p:spPr bwMode="auto">
          <a:xfrm>
            <a:off x="2526266" y="5722338"/>
            <a:ext cx="45719" cy="144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5720" y="214290"/>
            <a:ext cx="8643998" cy="584775"/>
          </a:xfrm>
          <a:prstGeom prst="rect">
            <a:avLst/>
          </a:prstGeom>
          <a:solidFill>
            <a:srgbClr val="99FF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อภิปรายผลการเปรียบเทียบประสิทธิภาพเชื้อเพลิงอัดแท่ง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/>
        </p:nvGraphicFramePr>
        <p:xfrm>
          <a:off x="357158" y="928671"/>
          <a:ext cx="8572560" cy="5795073"/>
        </p:xfrm>
        <a:graphic>
          <a:graphicData uri="http://schemas.openxmlformats.org/drawingml/2006/table">
            <a:tbl>
              <a:tblPr/>
              <a:tblGrid>
                <a:gridCol w="2461633"/>
                <a:gridCol w="2212040"/>
                <a:gridCol w="2063320"/>
                <a:gridCol w="1835567"/>
              </a:tblGrid>
              <a:tr h="996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อัตราส่วน</a:t>
                      </a:r>
                      <a:b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</a:b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กากตะกอนของเสีย(</a:t>
                      </a:r>
                      <a:r>
                        <a:rPr lang="en-US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%</a:t>
                      </a: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</a:t>
                      </a:r>
                      <a:b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</a:b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ต่อเปลือกกล้วยน้ำว้า(</a:t>
                      </a:r>
                      <a:r>
                        <a:rPr lang="en-US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%</a:t>
                      </a: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)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4461" marR="54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ขนาดเส้นผ่านศูนย์กลางต่อความยาว</a:t>
                      </a:r>
                      <a:endParaRPr lang="en-US" sz="20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(มิลลิเมตร)</a:t>
                      </a:r>
                      <a:endParaRPr lang="en-US" sz="20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4461" marR="54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ลักษณะรูปร่าง</a:t>
                      </a:r>
                      <a:endParaRPr lang="en-US" sz="20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ของเชื้อเพลิงอัดแท่ง</a:t>
                      </a:r>
                      <a:endParaRPr lang="en-US" sz="20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4461" marR="54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ค่าความร้อนเฉลี่ย</a:t>
                      </a:r>
                      <a:endParaRPr lang="en-US" sz="20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(กิโลแคลอรี่ต่อกิโลกรัม)</a:t>
                      </a:r>
                      <a:endParaRPr lang="en-US" sz="20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4461" marR="54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8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95 :  5</a:t>
                      </a: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50/150</a:t>
                      </a: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สามารถอัดแท่งได้ เริ่มติดขัด </a:t>
                      </a:r>
                      <a:br>
                        <a:rPr lang="th-TH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</a:br>
                      <a:r>
                        <a:rPr lang="th-TH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ผิวค่อนข้างขรุขระ</a:t>
                      </a:r>
                      <a:endParaRPr lang="en-US" sz="20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4,170</a:t>
                      </a: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996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75 : 25</a:t>
                      </a: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50/150</a:t>
                      </a: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สามารถอัดแท่งได้ </a:t>
                      </a:r>
                      <a:r>
                        <a:rPr lang="th-TH" sz="20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ไม่</a:t>
                      </a: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ติดขัด </a:t>
                      </a:r>
                      <a:r>
                        <a:rPr lang="th-TH" sz="20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ผิว</a:t>
                      </a: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ค่อนข้างขรุขระ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4,145</a:t>
                      </a: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996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50 : 50</a:t>
                      </a: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50/150</a:t>
                      </a: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สามารถอัดแท่งได้ </a:t>
                      </a:r>
                      <a:r>
                        <a:rPr lang="th-TH" sz="20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ไม่</a:t>
                      </a: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ติดขัด </a:t>
                      </a:r>
                      <a:r>
                        <a:rPr lang="th-TH" sz="20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ผิว</a:t>
                      </a: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ค่อนข้างขรุขระ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4,120</a:t>
                      </a: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996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25 : 75</a:t>
                      </a: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50/150</a:t>
                      </a: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สามารถอัดแท่งได้ </a:t>
                      </a:r>
                      <a:r>
                        <a:rPr lang="th-TH" sz="20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ไม่</a:t>
                      </a: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ติดขัด </a:t>
                      </a:r>
                      <a:r>
                        <a:rPr lang="th-TH" sz="2000" b="1" dirty="0" smtClean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ผิว</a:t>
                      </a:r>
                      <a:r>
                        <a:rPr lang="th-TH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ขรุขระ</a:t>
                      </a:r>
                      <a:endParaRPr lang="en-US" sz="2000" b="1" dirty="0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4,195</a:t>
                      </a: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996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  : 95</a:t>
                      </a: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50/150</a:t>
                      </a: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/>
                      </a:r>
                      <a:br>
                        <a:rPr lang="th-TH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</a:br>
                      <a:r>
                        <a:rPr lang="th-TH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ไม่สามารถอัดแท่ง</a:t>
                      </a:r>
                      <a:r>
                        <a:rPr lang="en-US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/>
                      </a:r>
                      <a:br>
                        <a:rPr lang="en-US" sz="2000" b="1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</a:br>
                      <a:endParaRPr lang="en-US" sz="2000" b="1"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4461" marR="544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4,150</a:t>
                      </a:r>
                    </a:p>
                  </a:txBody>
                  <a:tcPr marL="54461" marR="54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9FF99">
                            <a:shade val="30000"/>
                            <a:satMod val="115000"/>
                          </a:srgbClr>
                        </a:gs>
                        <a:gs pos="50000">
                          <a:srgbClr val="99FF99">
                            <a:shade val="67500"/>
                            <a:satMod val="115000"/>
                          </a:srgbClr>
                        </a:gs>
                        <a:gs pos="100000">
                          <a:srgbClr val="99FF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7858180" cy="615482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นิยามศัพท์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3773998"/>
            <a:ext cx="7858180" cy="1200329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เชื้อเพลิงอัดแท่ง</a:t>
            </a:r>
          </a:p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	เชื้อเพลิงแข็งที่ได้จากการนำกากตะกอนของเสียผสมเปลือกกล้วยน้ำว้า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4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ใน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อัตราส่วนที่เหมาะสมแล้วนำมาอัดเป็นแท่ง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348" y="1000108"/>
            <a:ext cx="7858180" cy="1569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กากตะกอนของเสีย</a:t>
            </a:r>
          </a:p>
          <a:p>
            <a:pPr marL="0" lvl="2"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กากตะกอนของเสียจากโรงงานผลิตนม บริษัท ฟรีสแลนด์คัมพิน่า เฟรช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4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ประเทศไทย) จำกัด นำมาตากแห้งเพื่อลดปริมาณความชื้น โดยใช้ระยะเวลาประมาณ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7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วัน ขึ้นอยู่กับสภาพภูมิอากาศ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348" y="5000636"/>
            <a:ext cx="7858180" cy="1631216"/>
          </a:xfrm>
          <a:prstGeom prst="rect">
            <a:avLst/>
          </a:prstGeom>
          <a:solidFill>
            <a:srgbClr val="FFFF99">
              <a:alpha val="87843"/>
            </a:srgb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ปริมาณ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ความชื้น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(Moisture Content)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	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ปริมาณความชื้นต่อปริมาณของเนื้อเชื้อเพลิงอัดแท่งอบแห้ง ความชื้นมีผลทำให้ค่าความร้อนของเชื้อเพลิงอัดแท่งลดลง จุดติดไฟได้ยากและทำให้เชื้อเพลิงแตกร่วนได้ง่าย โดยค่าความชื้นที่เหมาะสมของแท่งเชื้อเพลิง จะต้องไม่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เกินร้อย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ละ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4348" y="2569768"/>
            <a:ext cx="7858180" cy="1200329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เปลือกกล้วยน้ำว้า</a:t>
            </a:r>
          </a:p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	เปลือกกล้วยน้ำว้า จากชุมชนตลาดจังหวัดนนทบุรี นำมาตากแห้งเพื่อลดปริมาณความชื้น โดยใช้ระยะเวลาประมาณ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7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วัน ขึ้นอยู่กับสภาพภูมิอากาศ</a:t>
            </a:r>
            <a:endParaRPr lang="en-GB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357158" y="285728"/>
            <a:ext cx="8429684" cy="584775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การนำเชื้อเพลิงอัดแท่งไปใช้ประโยชน์ เพื่ออนุรักษ์ทรัพยากรป่าไม้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10" descr="20130319_17302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158" y="884942"/>
            <a:ext cx="4071966" cy="5044388"/>
          </a:xfrm>
          <a:prstGeom prst="rect">
            <a:avLst/>
          </a:prstGeom>
        </p:spPr>
      </p:pic>
      <p:pic>
        <p:nvPicPr>
          <p:cNvPr id="5" name="รูปภาพ 15" descr="20130319_17485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30042" y="871087"/>
            <a:ext cx="3929090" cy="5072098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357158" y="5977614"/>
            <a:ext cx="407196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เตรียมเชื้อเพลิงอัดแท่งเพื่อใช้ในการต้ม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857752" y="5977614"/>
            <a:ext cx="392909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เชื้อเพลิงอัดแท่งที่ติดไฟแล้ว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16" descr="20130319_17532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4286280" cy="5286412"/>
          </a:xfrm>
          <a:prstGeom prst="rect">
            <a:avLst/>
          </a:prstGeom>
        </p:spPr>
      </p:pic>
      <p:pic>
        <p:nvPicPr>
          <p:cNvPr id="4" name="รูปภาพ 17" descr="20130319_18120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2066" y="428604"/>
            <a:ext cx="3786214" cy="535785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428596" y="5741275"/>
            <a:ext cx="4286280" cy="954107"/>
          </a:xfrm>
          <a:prstGeom prst="rect">
            <a:avLst/>
          </a:prstGeom>
          <a:solidFill>
            <a:srgbClr val="FF33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ต้มน้ำโดยใช้เตาที่ติดไฟด้วย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เชื้อเพลิงอัดแท่ง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072066" y="5786454"/>
            <a:ext cx="3786214" cy="923330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endParaRPr lang="th-TH" sz="1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น้ำเดือดจากการใช้เชื้อเพลิงอัดแท่ง</a:t>
            </a:r>
          </a:p>
          <a:p>
            <a:pPr algn="ctr"/>
            <a:r>
              <a:rPr lang="th-TH" sz="12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1200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85786" y="571480"/>
            <a:ext cx="7500990" cy="10156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latin typeface="TH SarabunPSK" pitchFamily="34" charset="-34"/>
                <a:cs typeface="TH SarabunPSK" pitchFamily="34" charset="-34"/>
              </a:rPr>
              <a:t>บทที่ </a:t>
            </a:r>
            <a:r>
              <a:rPr lang="en-US" sz="6000" b="1" dirty="0" smtClean="0">
                <a:latin typeface="TH SarabunPSK" pitchFamily="34" charset="-34"/>
                <a:cs typeface="TH SarabunPSK" pitchFamily="34" charset="-34"/>
              </a:rPr>
              <a:t>5 </a:t>
            </a:r>
            <a:r>
              <a:rPr lang="th-TH" sz="6000" b="1" dirty="0" smtClean="0">
                <a:latin typeface="TH SarabunPSK" pitchFamily="34" charset="-34"/>
                <a:cs typeface="TH SarabunPSK" pitchFamily="34" charset="-34"/>
              </a:rPr>
              <a:t>สรุปผลและข้อเสนอแนะ</a:t>
            </a:r>
            <a:endParaRPr lang="en-US" sz="6000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224" y="2357430"/>
            <a:ext cx="7500990" cy="769441"/>
          </a:xfrm>
          <a:prstGeom prst="rect">
            <a:avLst/>
          </a:prstGeom>
          <a:solidFill>
            <a:srgbClr val="99FF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สรุปผล</a:t>
            </a:r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7224" y="3143248"/>
            <a:ext cx="7500990" cy="769441"/>
          </a:xfrm>
          <a:prstGeom prst="rect">
            <a:avLst/>
          </a:prstGeom>
          <a:solidFill>
            <a:srgbClr val="66CC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   ข้อเสนอแนะ	</a:t>
            </a:r>
            <a:endParaRPr lang="en-US" sz="4400" b="1" dirty="0" smtClean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571480"/>
            <a:ext cx="8143932" cy="769441"/>
          </a:xfrm>
          <a:prstGeom prst="rect">
            <a:avLst/>
          </a:prstGeom>
          <a:solidFill>
            <a:srgbClr val="FF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สรุปผล</a:t>
            </a:r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1714488"/>
            <a:ext cx="8143932" cy="1815882"/>
          </a:xfrm>
          <a:prstGeom prst="rect">
            <a:avLst/>
          </a:prstGeom>
          <a:solidFill>
            <a:srgbClr val="CCFF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อัตราส่วนกากตะกอนของเสียร้อยละ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25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ต่อเปลือกกล้วยน้ำว้าร้อยละ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75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ขนาดเส้นผ่าศูนย์กลาง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50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มิลลิเมตรต่อความยาวขนาด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150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มิลลิเมตร ให้ค่าความร้อนเฉลี่ยสูงสุด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4,195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กิโล</a:t>
            </a: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แคลอ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รี่ต่อกิโลกรัม</a:t>
            </a:r>
          </a:p>
          <a:p>
            <a:pPr algn="thaiDist"/>
            <a:endParaRPr lang="en-US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3541944"/>
            <a:ext cx="8143932" cy="1815882"/>
          </a:xfrm>
          <a:prstGeom prst="rect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เชื้อเพลิงอัดแท่งอัตราส่วนกากตะกอนของเสียร้อยละ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25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ต่อเปลือกกล้วยน้ำว้าร้อยละ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75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ขนาดเส้นผ่าศูนย์กลาง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50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มิลลิเมตรต่อความยาวขนาด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150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มิลลิเมตร นำไปใช้ประโยชน์ทดแทนฟืน เพื่ออนุรักษ์ทรัพยากรป่าไม้</a:t>
            </a:r>
          </a:p>
          <a:p>
            <a:pPr algn="thaiDist"/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1780" y="2899061"/>
            <a:ext cx="2000264" cy="707886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ข้อเสนอแนะ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6490" y="1327425"/>
            <a:ext cx="3071834" cy="1077218"/>
          </a:xfrm>
          <a:prstGeom prst="rect">
            <a:avLst/>
          </a:prstGeom>
          <a:solidFill>
            <a:srgbClr val="66CC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ข้อเสนอแนะสำหรับการศึกษาครั้งนี้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6490" y="4113507"/>
            <a:ext cx="3071834" cy="1077218"/>
          </a:xfrm>
          <a:prstGeom prst="rect">
            <a:avLst/>
          </a:prstGeom>
          <a:solidFill>
            <a:srgbClr val="CCCC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ข้อเสนอแนะ</a:t>
            </a:r>
          </a:p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ในการศึกษาครั้งต่อไป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 rot="5400000">
            <a:off x="2543383" y="3220532"/>
            <a:ext cx="2786082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ลูกศรเชื่อมต่อแบบตรง 10"/>
          <p:cNvCxnSpPr/>
          <p:nvPr/>
        </p:nvCxnSpPr>
        <p:spPr>
          <a:xfrm>
            <a:off x="3936424" y="1827491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ลูกศรเชื่อมต่อแบบตรง 11"/>
          <p:cNvCxnSpPr/>
          <p:nvPr/>
        </p:nvCxnSpPr>
        <p:spPr>
          <a:xfrm>
            <a:off x="3936424" y="4613573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>
            <a:off x="3222044" y="3256251"/>
            <a:ext cx="71438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122" y="765450"/>
            <a:ext cx="4143404" cy="58477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ข้อเสนอแนะสำหรับการศึกษาครั้งนี้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122" y="1336954"/>
            <a:ext cx="4143404" cy="2246769"/>
          </a:xfrm>
          <a:prstGeom prst="rect">
            <a:avLst/>
          </a:prstGeom>
          <a:solidFill>
            <a:srgbClr val="CC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514350" indent="-514350" algn="thaiDist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การเตรียมวัตถุดิบกากตะกอน</a:t>
            </a:r>
            <a:br>
              <a:rPr lang="th-TH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ของเสีย จะเป็นที่วางไข่ของแมลงวันทำให้เกิดเป็นตัวหนอน และมีกลิ่นเหม็นต่อสภาพแวดล้อม</a:t>
            </a:r>
          </a:p>
          <a:p>
            <a:pPr marL="514350" indent="-514350" algn="thaiDist"/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122" y="3622970"/>
            <a:ext cx="4143404" cy="2123658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thaiDist"/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เมื่อนำเชื้อเพลิงอัดแท่งไปใช้แทนฟืน</a:t>
            </a:r>
            <a:br>
              <a:rPr lang="th-TH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ในขณะเผาไหม้จะมีกลิ่นเหม็นต่อ</a:t>
            </a:r>
          </a:p>
          <a:p>
            <a:pPr algn="thaiDist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สภาพแวดล้อม</a:t>
            </a:r>
          </a:p>
          <a:p>
            <a:pPr algn="thaiDist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thaiDist"/>
            <a:endParaRPr lang="en-US" sz="2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1148" y="765450"/>
            <a:ext cx="4143404" cy="584775"/>
          </a:xfrm>
          <a:prstGeom prst="rect">
            <a:avLst/>
          </a:prstGeom>
          <a:solidFill>
            <a:srgbClr val="CCCC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ข้อเสนอแนะในการศึกษาครั้งต่อไป </a:t>
            </a:r>
            <a:endParaRPr lang="en-US" sz="32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1148" y="1378519"/>
            <a:ext cx="4143404" cy="4401205"/>
          </a:xfrm>
          <a:prstGeom prst="rect">
            <a:avLst/>
          </a:prstGeom>
          <a:solidFill>
            <a:srgbClr val="99CC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514350" indent="-514350" algn="thaiDist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ควรศึกษาเพิ่มเติมถึงการดับกลิ่นเหม็น</a:t>
            </a:r>
          </a:p>
          <a:p>
            <a:pPr marL="514350" indent="-514350" algn="thaiDist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ต่อสภาพแวดล้อมของเชื้อเพลิงอัดแท่ง</a:t>
            </a:r>
          </a:p>
          <a:p>
            <a:pPr marL="514350" indent="-514350" algn="thaiDist"/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 marL="514350" indent="-514350" algn="thaiDist"/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 marL="514350" indent="-514350" algn="thaiDist"/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 marL="514350" indent="-514350" algn="thaiDist"/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 marL="514350" indent="-514350" algn="thaiDist"/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 marL="514350" indent="-514350" algn="thaiDist"/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 marL="514350" indent="-514350" algn="thaiDist"/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 marL="514350" indent="-514350" algn="thaiDist"/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589240"/>
            <a:ext cx="7920880" cy="979512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r>
              <a:rPr lang="th-TH" sz="7200" b="1" dirty="0" smtClean="0">
                <a:latin typeface="TH SarabunPSK" pitchFamily="34" charset="-34"/>
                <a:cs typeface="TH SarabunPSK" pitchFamily="34" charset="-34"/>
              </a:rPr>
              <a:t>จบการนำเสนอ</a:t>
            </a:r>
            <a:endParaRPr lang="th-TH" sz="7200" b="1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233012311"/>
              </p:ext>
            </p:extLst>
          </p:nvPr>
        </p:nvGraphicFramePr>
        <p:xfrm>
          <a:off x="755576" y="332656"/>
          <a:ext cx="7632848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26765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4282</TotalTime>
  <Words>3310</Words>
  <Application>Microsoft Office PowerPoint</Application>
  <PresentationFormat>นำเสนอทางหน้าจอ (4:3)</PresentationFormat>
  <Paragraphs>720</Paragraphs>
  <Slides>96</Slides>
  <Notes>4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96</vt:i4>
      </vt:variant>
    </vt:vector>
  </HeadingPairs>
  <TitlesOfParts>
    <vt:vector size="97" baseType="lpstr">
      <vt:lpstr>Executive</vt:lpstr>
      <vt:lpstr>การนำกากตะกอนของเสียจากระบบบำบัดน้ำเสีย ของโรงงานผลิตนมมาแปรรูปเป็นเชื้อเพลิงอัดแท่ง กรณีศึกษา : บริษัท ฟรีสแลนด์คัมพิน่า เฟรช (ประเทศไทย) จำกัด</vt:lpstr>
      <vt:lpstr>บทที่ 1 บทนำ</vt:lpstr>
      <vt:lpstr>ที่มาและความสำคัญของปัญหา</vt:lpstr>
      <vt:lpstr>กรอบแนวความคิดเดิม</vt:lpstr>
      <vt:lpstr>กรอบแนวความคิดใหม่</vt:lpstr>
      <vt:lpstr>วัตถุประสงค์</vt:lpstr>
      <vt:lpstr>ขอบเขตการศึกษา</vt:lpstr>
      <vt:lpstr>ประโยชน์ ที่คาดว่าจะได้รับ</vt:lpstr>
      <vt:lpstr>นิยามศัพท์</vt:lpstr>
      <vt:lpstr>นิยามศัพท์</vt:lpstr>
      <vt:lpstr>บทที่ 2 เอกสารและงานวิจัยที่เกี่ยวข้อง</vt:lpstr>
      <vt:lpstr>โรงงานผลิตนม บริษัท โฟร์โมสต์ ประเทศไทย จำกัด</vt:lpstr>
      <vt:lpstr>กระบวนการผลิตนม</vt:lpstr>
      <vt:lpstr>กระบวนการผลิตนมยูเอชที</vt:lpstr>
      <vt:lpstr>งานนำเสนอ PowerPoint</vt:lpstr>
      <vt:lpstr>งานนำเสนอ PowerPoint</vt:lpstr>
      <vt:lpstr>กระบวนการผลิตโยเกิร์ต</vt:lpstr>
      <vt:lpstr>ระบบบำบัดน้ำเสีย</vt:lpstr>
      <vt:lpstr>กระบวนการบำบัดน้ำเสีย</vt:lpstr>
      <vt:lpstr>ขั้นตอนการบำบัดน้ำเสีย</vt:lpstr>
      <vt:lpstr>งานนำเสนอ PowerPoint</vt:lpstr>
      <vt:lpstr>  ระบบบำบัดน้ำเสียแบบบ่อปรับเสถียร (Stabilization Pond)</vt:lpstr>
      <vt:lpstr>ระบบบำบัดน้ำเสียแบบบ่อเติมอากาศ  (Aerated Lagoon)</vt:lpstr>
      <vt:lpstr>ระบบบำบัดน้ำเสีย แบบบึงประดิษฐ์ (Constructed Wetland)</vt:lpstr>
      <vt:lpstr>ระบบบึงประดิษฐ์แบบ Free Water Surface Wetland (FWS)</vt:lpstr>
      <vt:lpstr>ระบบบึงประดิษฐ์แบบ Vegetated Submerged Bed System (VSB)</vt:lpstr>
      <vt:lpstr>ระบบบำบัดน้ำเสีย แบบแอกติเวเต็ดสลัดจ์ (Activated Sludge) </vt:lpstr>
      <vt:lpstr>ระบบแอกติเวเต็ดสลัดจ์แบบกวนสมบูรณ์ (Completly Mixed Activated Sludge : CMAS)</vt:lpstr>
      <vt:lpstr>ระบบแอกติเวเต็ดสลัดจ์แบบปรับเสถียรสัมผัส  (Contact Stabilization Activated Sludge : CSAS)</vt:lpstr>
      <vt:lpstr>ระบบคลองวนเวียน (Oxidation Ditch : OD) </vt:lpstr>
      <vt:lpstr>ระบบบำบัดน้ำเสียแบบเอสบีอาร์  (Sequencing Batch Reactor : SBR) </vt:lpstr>
      <vt:lpstr>ระบบบำบัดน้ำเสียแบบแผ่นจานหมุนชีวภาพ  (Rotating Biological Contactor : RBC) </vt:lpstr>
      <vt:lpstr>ขั้นตอนการบำบัดน้ำเสีย</vt:lpstr>
      <vt:lpstr>งานนำเสนอ PowerPoint</vt:lpstr>
      <vt:lpstr>การบำบัดและกำจัดสลัดจ์ </vt:lpstr>
      <vt:lpstr>การบำบัดและกำจัดสลัดจ์ </vt:lpstr>
      <vt:lpstr>การบำบัดและกำจัดสลัดจ์ </vt:lpstr>
      <vt:lpstr>การบำบัดและกำจัดสลัดจ์ </vt:lpstr>
      <vt:lpstr>การบำบัดและกำจัดสลัดจ์ </vt:lpstr>
      <vt:lpstr>การบำบัดและกำจัดสลัดจ์ </vt:lpstr>
      <vt:lpstr>ระบบบำบัดน้ำเสียของบริษัท ฟรีสแลนด์ คัมพิน่า เฟรช (ประเทศไทย) จำกัด</vt:lpstr>
      <vt:lpstr>ระบบบำบัดน้ำเสียของบริษัท ฟรีสแลนด์ คัมพิน่า เฟรช (ประเทศไทย) จำกัด</vt:lpstr>
      <vt:lpstr>ระบบบำบัดน้ำเสียของบริษัท ฟรีสแลนด์ คัมพิน่า เฟรช (ประเทศไทย) จำกัด</vt:lpstr>
      <vt:lpstr>ระบบบำบัดน้ำเสียของบริษัท ฟรีสแลนด์ คัมพิน่า เฟรช (ประเทศไทย) จำกัด</vt:lpstr>
      <vt:lpstr>ระบบบำบัดน้ำเสียของบริษัท ฟรีสแลนด์ คัมพิน่า เฟรช (ประเทศไทย) จำกัด</vt:lpstr>
      <vt:lpstr>งานนำเสนอ PowerPoint</vt:lpstr>
      <vt:lpstr>คุณสมบัติของเศษวัสดุ</vt:lpstr>
      <vt:lpstr>งานนำเสนอ PowerPoint</vt:lpstr>
      <vt:lpstr>เชื้อเพลิงอัดแท่ง</vt:lpstr>
      <vt:lpstr>เชื้อเพลิงอัดแท่ง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บทที่ 3 วิธีการดำเนินการศึกษา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บทที่ 4 ผลการศึกษา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จบการนำเสนอ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การนำกากตะกอนรวมจากระบบบำบัดน้ำเสียของโรงงานผลิตนม มาแปรรูปเป็นเชื้อเพลิงอัดแท่ง กรณีศึกษา : บริษัท ฟรีสแลนด์ คัมพิน่า เฟรช (ประเทศไทย) จำกัด</dc:title>
  <dc:creator>james</dc:creator>
  <cp:lastModifiedBy>admin</cp:lastModifiedBy>
  <cp:revision>255</cp:revision>
  <dcterms:created xsi:type="dcterms:W3CDTF">2013-02-09T00:36:09Z</dcterms:created>
  <dcterms:modified xsi:type="dcterms:W3CDTF">2013-12-24T07:27:52Z</dcterms:modified>
</cp:coreProperties>
</file>